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2">
  <p:sldMasterIdLst>
    <p:sldMasterId id="2147483648" r:id="rId1"/>
    <p:sldMasterId id="2147483668" r:id="rId2"/>
  </p:sldMasterIdLst>
  <p:notesMasterIdLst>
    <p:notesMasterId r:id="rId34"/>
  </p:notesMasterIdLst>
  <p:handoutMasterIdLst>
    <p:handoutMasterId r:id="rId35"/>
  </p:handoutMasterIdLst>
  <p:sldIdLst>
    <p:sldId id="256" r:id="rId3"/>
    <p:sldId id="525" r:id="rId4"/>
    <p:sldId id="533" r:id="rId5"/>
    <p:sldId id="523" r:id="rId6"/>
    <p:sldId id="528" r:id="rId7"/>
    <p:sldId id="529" r:id="rId8"/>
    <p:sldId id="530" r:id="rId9"/>
    <p:sldId id="531" r:id="rId10"/>
    <p:sldId id="532" r:id="rId11"/>
    <p:sldId id="534" r:id="rId12"/>
    <p:sldId id="542" r:id="rId13"/>
    <p:sldId id="545" r:id="rId14"/>
    <p:sldId id="543" r:id="rId15"/>
    <p:sldId id="537" r:id="rId16"/>
    <p:sldId id="535" r:id="rId17"/>
    <p:sldId id="536" r:id="rId18"/>
    <p:sldId id="538" r:id="rId19"/>
    <p:sldId id="539" r:id="rId20"/>
    <p:sldId id="540" r:id="rId21"/>
    <p:sldId id="546" r:id="rId22"/>
    <p:sldId id="553" r:id="rId23"/>
    <p:sldId id="547" r:id="rId24"/>
    <p:sldId id="544" r:id="rId25"/>
    <p:sldId id="541" r:id="rId26"/>
    <p:sldId id="549" r:id="rId27"/>
    <p:sldId id="548" r:id="rId28"/>
    <p:sldId id="555" r:id="rId29"/>
    <p:sldId id="556" r:id="rId30"/>
    <p:sldId id="557" r:id="rId31"/>
    <p:sldId id="558" r:id="rId32"/>
    <p:sldId id="522" r:id="rId33"/>
  </p:sldIdLst>
  <p:sldSz cx="9144000" cy="5143500" type="screen16x9"/>
  <p:notesSz cx="9918700" cy="6819900"/>
  <p:defaultTextStyle>
    <a:defPPr>
      <a:defRPr lang="ru-RU"/>
    </a:defPPr>
    <a:lvl1pPr marL="0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1pPr>
    <a:lvl2pPr marL="724333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2pPr>
    <a:lvl3pPr marL="1448664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3pPr>
    <a:lvl4pPr marL="2172998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4pPr>
    <a:lvl5pPr marL="2897332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5pPr>
    <a:lvl6pPr marL="3621662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6pPr>
    <a:lvl7pPr marL="4345995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7pPr>
    <a:lvl8pPr marL="5070326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8pPr>
    <a:lvl9pPr marL="5794659" algn="l" defTabSz="1448664" rtl="0" eaLnBrk="1" latinLnBrk="0" hangingPunct="1">
      <a:defRPr sz="28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65" userDrawn="1">
          <p15:clr>
            <a:srgbClr val="A4A3A4"/>
          </p15:clr>
        </p15:guide>
        <p15:guide id="2" pos="3411" userDrawn="1">
          <p15:clr>
            <a:srgbClr val="A4A3A4"/>
          </p15:clr>
        </p15:guide>
        <p15:guide id="3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8">
          <p15:clr>
            <a:srgbClr val="A4A3A4"/>
          </p15:clr>
        </p15:guide>
        <p15:guide id="2" pos="312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ручинин Сергей Сергеевич" initials="КСС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11437F"/>
    <a:srgbClr val="99CCFF"/>
    <a:srgbClr val="000000"/>
    <a:srgbClr val="9999FF"/>
    <a:srgbClr val="0000CC"/>
    <a:srgbClr val="CCFFFF"/>
    <a:srgbClr val="FF7575"/>
    <a:srgbClr val="E6E6E6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13" autoAdjust="0"/>
    <p:restoredTop sz="96416" autoAdjust="0"/>
  </p:normalViewPr>
  <p:slideViewPr>
    <p:cSldViewPr>
      <p:cViewPr varScale="1">
        <p:scale>
          <a:sx n="153" d="100"/>
          <a:sy n="153" d="100"/>
        </p:scale>
        <p:origin x="228" y="132"/>
      </p:cViewPr>
      <p:guideLst>
        <p:guide orient="horz" pos="4565"/>
        <p:guide pos="3411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19" d="100"/>
          <a:sy n="119" d="100"/>
        </p:scale>
        <p:origin x="-2004" y="-90"/>
      </p:cViewPr>
      <p:guideLst>
        <p:guide orient="horz" pos="2148"/>
        <p:guide pos="3124"/>
      </p:guideLst>
    </p:cSldViewPr>
  </p:notes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17503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17503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17503" y="2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16.09.2024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16238" y="854075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1325" y="3283161"/>
            <a:ext cx="7936053" cy="2685921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17503" y="6479573"/>
            <a:ext cx="4298468" cy="340328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1pPr>
    <a:lvl2pPr marL="724333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2pPr>
    <a:lvl3pPr marL="1448664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3pPr>
    <a:lvl4pPr marL="2172998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4pPr>
    <a:lvl5pPr marL="2897332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5pPr>
    <a:lvl6pPr marL="3621662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6pPr>
    <a:lvl7pPr marL="4345995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7pPr>
    <a:lvl8pPr marL="5070326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8pPr>
    <a:lvl9pPr marL="5794659" algn="l" defTabSz="1448664" rtl="0" eaLnBrk="1" latinLnBrk="0" hangingPunct="1">
      <a:defRPr sz="19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9609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8298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0389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8630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2807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0997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253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8868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6290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5672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12729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758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278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721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197170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9105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393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41260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96862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18997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2221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7416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0109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19024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571897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0874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765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1637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60259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6775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16238" y="854075"/>
            <a:ext cx="4086225" cy="22987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8784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932369" y="1363888"/>
            <a:ext cx="6400801" cy="268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43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397590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80" y="4795860"/>
            <a:ext cx="2103121" cy="26885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90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4783461"/>
            <a:ext cx="2103120" cy="438710"/>
          </a:xfrm>
        </p:spPr>
        <p:txBody>
          <a:bodyPr/>
          <a:lstStyle/>
          <a:p>
            <a:fld id="{1FB54944-417F-4596-98D8-3ECD53C1D52D}" type="datetime1">
              <a:rPr lang="en-US" smtClean="0"/>
              <a:t>9/16/2024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08960" y="4783467"/>
            <a:ext cx="2926080" cy="43871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83680" y="4783465"/>
            <a:ext cx="2103120" cy="268856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8726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310962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84042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645668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041149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529843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7244185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408905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70410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065690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547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8857987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6940181" y="4795861"/>
            <a:ext cx="2103121" cy="26885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0822" y="35233"/>
            <a:ext cx="4342476" cy="26885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74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/>
        </p:nvSpPr>
        <p:spPr>
          <a:xfrm flipV="1">
            <a:off x="1" y="397590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59F58909-8CF7-4B59-B73D-6D9E4358D6C5}"/>
              </a:ext>
            </a:extLst>
          </p:cNvPr>
          <p:cNvSpPr/>
          <p:nvPr userDrawn="1"/>
        </p:nvSpPr>
        <p:spPr>
          <a:xfrm flipV="1">
            <a:off x="1" y="397590"/>
            <a:ext cx="9144000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</p:spTree>
    <p:extLst>
      <p:ext uri="{BB962C8B-B14F-4D97-AF65-F5344CB8AC3E}">
        <p14:creationId xmlns:p14="http://schemas.microsoft.com/office/powerpoint/2010/main" val="289952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25238" y="2425391"/>
            <a:ext cx="601224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3" y="3684407"/>
            <a:ext cx="423558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1" y="4783460"/>
            <a:ext cx="2926080" cy="438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5" y="4783458"/>
            <a:ext cx="2103121" cy="438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940180" y="4795860"/>
            <a:ext cx="2103121" cy="2688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174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4" y="63410"/>
            <a:ext cx="1402441" cy="5489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7" r:id="rId3"/>
  </p:sldLayoutIdLst>
  <p:hf hdr="0" ftr="0" dt="0"/>
  <p:txStyles>
    <p:titleStyle>
      <a:lvl1pPr>
        <a:defRPr sz="3170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725137">
        <a:defRPr>
          <a:latin typeface="+mn-lt"/>
          <a:ea typeface="+mn-ea"/>
          <a:cs typeface="+mn-cs"/>
        </a:defRPr>
      </a:lvl2pPr>
      <a:lvl3pPr marL="1450273">
        <a:defRPr>
          <a:latin typeface="+mn-lt"/>
          <a:ea typeface="+mn-ea"/>
          <a:cs typeface="+mn-cs"/>
        </a:defRPr>
      </a:lvl3pPr>
      <a:lvl4pPr marL="2175411">
        <a:defRPr>
          <a:latin typeface="+mn-lt"/>
          <a:ea typeface="+mn-ea"/>
          <a:cs typeface="+mn-cs"/>
        </a:defRPr>
      </a:lvl4pPr>
      <a:lvl5pPr marL="2900546">
        <a:defRPr>
          <a:latin typeface="+mn-lt"/>
          <a:ea typeface="+mn-ea"/>
          <a:cs typeface="+mn-cs"/>
        </a:defRPr>
      </a:lvl5pPr>
      <a:lvl6pPr marL="3625684">
        <a:defRPr>
          <a:latin typeface="+mn-lt"/>
          <a:ea typeface="+mn-ea"/>
          <a:cs typeface="+mn-cs"/>
        </a:defRPr>
      </a:lvl6pPr>
      <a:lvl7pPr marL="4350820">
        <a:defRPr>
          <a:latin typeface="+mn-lt"/>
          <a:ea typeface="+mn-ea"/>
          <a:cs typeface="+mn-cs"/>
        </a:defRPr>
      </a:lvl7pPr>
      <a:lvl8pPr marL="5075958">
        <a:defRPr>
          <a:latin typeface="+mn-lt"/>
          <a:ea typeface="+mn-ea"/>
          <a:cs typeface="+mn-cs"/>
        </a:defRPr>
      </a:lvl8pPr>
      <a:lvl9pPr marL="580109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725137">
        <a:defRPr>
          <a:latin typeface="+mn-lt"/>
          <a:ea typeface="+mn-ea"/>
          <a:cs typeface="+mn-cs"/>
        </a:defRPr>
      </a:lvl2pPr>
      <a:lvl3pPr marL="1450273">
        <a:defRPr>
          <a:latin typeface="+mn-lt"/>
          <a:ea typeface="+mn-ea"/>
          <a:cs typeface="+mn-cs"/>
        </a:defRPr>
      </a:lvl3pPr>
      <a:lvl4pPr marL="2175411">
        <a:defRPr>
          <a:latin typeface="+mn-lt"/>
          <a:ea typeface="+mn-ea"/>
          <a:cs typeface="+mn-cs"/>
        </a:defRPr>
      </a:lvl4pPr>
      <a:lvl5pPr marL="2900546">
        <a:defRPr>
          <a:latin typeface="+mn-lt"/>
          <a:ea typeface="+mn-ea"/>
          <a:cs typeface="+mn-cs"/>
        </a:defRPr>
      </a:lvl5pPr>
      <a:lvl6pPr marL="3625684">
        <a:defRPr>
          <a:latin typeface="+mn-lt"/>
          <a:ea typeface="+mn-ea"/>
          <a:cs typeface="+mn-cs"/>
        </a:defRPr>
      </a:lvl6pPr>
      <a:lvl7pPr marL="4350820">
        <a:defRPr>
          <a:latin typeface="+mn-lt"/>
          <a:ea typeface="+mn-ea"/>
          <a:cs typeface="+mn-cs"/>
        </a:defRPr>
      </a:lvl7pPr>
      <a:lvl8pPr marL="5075958">
        <a:defRPr>
          <a:latin typeface="+mn-lt"/>
          <a:ea typeface="+mn-ea"/>
          <a:cs typeface="+mn-cs"/>
        </a:defRPr>
      </a:lvl8pPr>
      <a:lvl9pPr marL="5801095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/>
              <a:t>9/16/2024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7171B215-76B1-4062-B300-9C7BB6A65CB1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4" y="63410"/>
            <a:ext cx="1402441" cy="548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345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4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5.xml"/><Relationship Id="rId5" Type="http://schemas.openxmlformats.org/officeDocument/2006/relationships/image" Target="../media/image10.jp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10.jp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5.png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12783" y="4828294"/>
            <a:ext cx="9122853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9" name="object 9"/>
          <p:cNvSpPr/>
          <p:nvPr/>
        </p:nvSpPr>
        <p:spPr>
          <a:xfrm>
            <a:off x="7167452" y="327996"/>
            <a:ext cx="1967349" cy="43653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856" dirty="0"/>
          </a:p>
        </p:txBody>
      </p:sp>
      <p:sp>
        <p:nvSpPr>
          <p:cNvPr id="11" name="TextBox 10"/>
          <p:cNvSpPr txBox="1"/>
          <p:nvPr/>
        </p:nvSpPr>
        <p:spPr>
          <a:xfrm>
            <a:off x="6" y="4803093"/>
            <a:ext cx="3638149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www.roskazna.ru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538769" y="4803093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г. Москва</a:t>
            </a:r>
            <a:r>
              <a:rPr lang="en-US" sz="1200" dirty="0" smtClean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,</a:t>
            </a:r>
            <a:r>
              <a:rPr lang="ru-RU" sz="1200" dirty="0" smtClean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 2024 </a:t>
            </a:r>
            <a:r>
              <a:rPr lang="ru-RU" sz="1200" dirty="0">
                <a:solidFill>
                  <a:schemeClr val="bg1">
                    <a:lumMod val="65000"/>
                  </a:schemeClr>
                </a:solidFill>
                <a:latin typeface="Cambria" panose="02040503050406030204" pitchFamily="18" charset="0"/>
              </a:rPr>
              <a:t>г.</a:t>
            </a:r>
          </a:p>
        </p:txBody>
      </p:sp>
      <p:sp>
        <p:nvSpPr>
          <p:cNvPr id="20" name="object 2">
            <a:extLst>
              <a:ext uri="{FF2B5EF4-FFF2-40B4-BE49-F238E27FC236}">
                <a16:creationId xmlns="" xmlns:a16="http://schemas.microsoft.com/office/drawing/2014/main" id="{5B18A36C-A304-4C91-856D-493F17EA7DB3}"/>
              </a:ext>
            </a:extLst>
          </p:cNvPr>
          <p:cNvSpPr/>
          <p:nvPr/>
        </p:nvSpPr>
        <p:spPr>
          <a:xfrm flipV="1">
            <a:off x="-1" y="396526"/>
            <a:ext cx="8667456" cy="28097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6" dirty="0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6" y="63414"/>
            <a:ext cx="1402441" cy="5489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33252" y="1463754"/>
            <a:ext cx="693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Методическое обеспечение первого этапа перехода на новую модель бухгалтерского учета в системе казначейских платежей</a:t>
            </a:r>
            <a:endParaRPr lang="ru-RU" sz="22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251520" y="3543276"/>
            <a:ext cx="4230470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itchFamily="18" charset="0"/>
              </a:rPr>
              <a:t>Смолин Валерий Александрович</a:t>
            </a:r>
          </a:p>
          <a:p>
            <a:pPr>
              <a:spcBef>
                <a:spcPts val="600"/>
              </a:spcBef>
              <a:buNone/>
            </a:pP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</a:rPr>
              <a:t>начальник </a:t>
            </a:r>
            <a:r>
              <a:rPr lang="ru-RU" sz="1000" dirty="0">
                <a:solidFill>
                  <a:srgbClr val="11437F"/>
                </a:solidFill>
                <a:latin typeface="Cambria" panose="02040503050406030204" pitchFamily="18" charset="0"/>
              </a:rPr>
              <a:t>Отдела методического 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</a:rPr>
              <a:t>обеспечения казначейского </a:t>
            </a:r>
            <a:r>
              <a:rPr lang="ru-RU" sz="1000" dirty="0">
                <a:solidFill>
                  <a:srgbClr val="11437F"/>
                </a:solidFill>
                <a:latin typeface="Cambria" panose="02040503050406030204" pitchFamily="18" charset="0"/>
              </a:rPr>
              <a:t>учета и отчетности в системе казначейских 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</a:rPr>
              <a:t>платежей Управления </a:t>
            </a:r>
            <a:r>
              <a:rPr lang="ru-RU" sz="1000" dirty="0">
                <a:solidFill>
                  <a:srgbClr val="11437F"/>
                </a:solidFill>
                <a:latin typeface="Cambria" panose="02040503050406030204" pitchFamily="18" charset="0"/>
              </a:rPr>
              <a:t>бюджетного учета и отчетности Федерального казначейства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908698" y="4822002"/>
            <a:ext cx="2103120" cy="184666"/>
          </a:xfrm>
        </p:spPr>
        <p:txBody>
          <a:bodyPr/>
          <a:lstStyle/>
          <a:p>
            <a:r>
              <a:rPr lang="ru-RU" sz="1200" dirty="0"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63489" y="675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Нормативно-правовое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регулирование </a:t>
            </a:r>
            <a:endParaRPr lang="ru-RU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новой модели 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СКП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512733"/>
              </p:ext>
            </p:extLst>
          </p:nvPr>
        </p:nvGraphicFramePr>
        <p:xfrm>
          <a:off x="476542" y="991870"/>
          <a:ext cx="8280923" cy="3515095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38056"/>
                <a:gridCol w="3353821"/>
                <a:gridCol w="3089046"/>
              </a:tblGrid>
              <a:tr h="450049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72000" marR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Минфин России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Федеральное казначейство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5051"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Казначейский учет</a:t>
                      </a:r>
                    </a:p>
                  </a:txBody>
                  <a:tcPr marL="68580" marR="68580" marT="36000" marB="36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01.12.20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1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 №157н 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Учетная политика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(первый этап – разъяснительные письма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(от 30.08.2024 № 07-04-05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02-24873)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;</a:t>
                      </a:r>
                      <a:r>
                        <a:rPr lang="ru-RU" sz="1200" b="0" baseline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второй этап – приказ)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2942"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30.11.2015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№184н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2167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Регистры казначейского учета (формируемые </a:t>
                      </a:r>
                      <a:r>
                        <a:rPr lang="ru-RU" sz="1200" b="1" dirty="0" err="1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ОБУиО</a:t>
                      </a:r>
                      <a:r>
                        <a:rPr lang="ru-RU" sz="1200" b="1" baseline="0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ТОФК</a:t>
                      </a: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68580" marR="68580"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30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.03.2015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№52н 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30732"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11437F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Бюджетная (казначейская) отчетность</a:t>
                      </a:r>
                    </a:p>
                  </a:txBody>
                  <a:tcPr marL="68580" marR="68580"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28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.12.2010 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№191н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14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.12.2023 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№453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42801"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>
                        <a:solidFill>
                          <a:srgbClr val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Приказ от 30</a:t>
                      </a:r>
                      <a:r>
                        <a:rPr lang="en-US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.06.2020</a:t>
                      </a:r>
                      <a:r>
                        <a:rPr lang="ru-RU" sz="1200" b="0" dirty="0" smtClean="0">
                          <a:solidFill>
                            <a:sysClr val="windowText" lastClr="000000"/>
                          </a:solidFill>
                          <a:latin typeface="Cambria" panose="02040503050406030204" pitchFamily="18" charset="0"/>
                          <a:ea typeface="+mn-ea"/>
                          <a:cs typeface="+mn-cs"/>
                        </a:rPr>
                        <a:t> №126н</a:t>
                      </a: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>
                        <a:solidFill>
                          <a:sysClr val="windowText" lastClr="000000"/>
                        </a:solidFill>
                        <a:latin typeface="Cambria" panose="02040503050406030204" pitchFamily="18" charset="0"/>
                        <a:ea typeface="+mn-ea"/>
                        <a:cs typeface="+mn-cs"/>
                      </a:endParaRPr>
                    </a:p>
                  </a:txBody>
                  <a:tcPr marT="36000" marB="36000" anchor="ctr">
                    <a:lnL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978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053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>
                <a:solidFill>
                  <a:schemeClr val="tx2"/>
                </a:solidFill>
                <a:latin typeface="Cambria" panose="02040503050406030204" pitchFamily="18" charset="0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765715" y="117961"/>
            <a:ext cx="63782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План счетов казначейского учета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81790" y="951570"/>
            <a:ext cx="3735415" cy="55709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Ед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иный план счетов бухгалтерского учета </a:t>
            </a:r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</a:t>
            </a:r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риказ Минфина России 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 01.12.2010 №</a:t>
            </a:r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157н)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81590" y="2138733"/>
            <a:ext cx="2745305" cy="76508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6 «Счета объектов учета системы казначейских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платежей» (новый план счетов)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382090" y="2138733"/>
            <a:ext cx="2745305" cy="76508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7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«Счета объектов учета системы казначейских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платежей в переходный период» </a:t>
            </a: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(план счетов переходного периода)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>
            <a:off x="3086835" y="698573"/>
            <a:ext cx="630069" cy="225025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 rot="16200000" flipH="1">
            <a:off x="5337085" y="743578"/>
            <a:ext cx="630069" cy="216024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81590" y="3218854"/>
            <a:ext cx="2745305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53-значный номер счета казначейского учета</a:t>
            </a:r>
          </a:p>
        </p:txBody>
      </p:sp>
      <p:cxnSp>
        <p:nvCxnSpPr>
          <p:cNvPr id="15" name="Прямая со стрелкой 14"/>
          <p:cNvCxnSpPr>
            <a:stCxn id="6" idx="2"/>
            <a:endCxn id="14" idx="0"/>
          </p:cNvCxnSpPr>
          <p:nvPr/>
        </p:nvCxnSpPr>
        <p:spPr>
          <a:xfrm>
            <a:off x="2254243" y="2903819"/>
            <a:ext cx="0" cy="31503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382090" y="3218854"/>
            <a:ext cx="2745305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26-значный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номер счета казначейского учета</a:t>
            </a:r>
          </a:p>
        </p:txBody>
      </p:sp>
      <p:cxnSp>
        <p:nvCxnSpPr>
          <p:cNvPr id="20" name="Прямая со стрелкой 19"/>
          <p:cNvCxnSpPr>
            <a:stCxn id="7" idx="2"/>
            <a:endCxn id="19" idx="0"/>
          </p:cNvCxnSpPr>
          <p:nvPr/>
        </p:nvCxnSpPr>
        <p:spPr>
          <a:xfrm>
            <a:off x="6754743" y="2903819"/>
            <a:ext cx="0" cy="31503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81590" y="4118954"/>
            <a:ext cx="2745305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Новая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модель бухгалтерского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в СКП </a:t>
            </a:r>
          </a:p>
        </p:txBody>
      </p:sp>
      <p:cxnSp>
        <p:nvCxnSpPr>
          <p:cNvPr id="27" name="Прямая со стрелкой 26"/>
          <p:cNvCxnSpPr>
            <a:stCxn id="14" idx="2"/>
            <a:endCxn id="25" idx="0"/>
          </p:cNvCxnSpPr>
          <p:nvPr/>
        </p:nvCxnSpPr>
        <p:spPr>
          <a:xfrm>
            <a:off x="2254243" y="3803919"/>
            <a:ext cx="0" cy="315035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382090" y="4118953"/>
            <a:ext cx="2745305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Действующая модель бухгалтерского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в СКП </a:t>
            </a:r>
          </a:p>
        </p:txBody>
      </p:sp>
      <p:cxnSp>
        <p:nvCxnSpPr>
          <p:cNvPr id="30" name="Прямая со стрелкой 29"/>
          <p:cNvCxnSpPr>
            <a:stCxn id="19" idx="2"/>
            <a:endCxn id="29" idx="0"/>
          </p:cNvCxnSpPr>
          <p:nvPr/>
        </p:nvCxnSpPr>
        <p:spPr>
          <a:xfrm>
            <a:off x="6754743" y="3803919"/>
            <a:ext cx="0" cy="315034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6" name="Picture 10" descr="Человечек с восклицательным знаком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589" y="1058614"/>
            <a:ext cx="1305146" cy="1045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4737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0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4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модель </a:t>
            </a:r>
            <a:endParaRPr lang="ru-RU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 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66655" y="2042776"/>
            <a:ext cx="2250250" cy="4500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управления доходами ГИИС ЭБ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446875" y="861560"/>
            <a:ext cx="2340260" cy="57987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Первый этап перехода </a:t>
            </a:r>
          </a:p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новую модель бухгалтерского учета в СКП</a:t>
            </a: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607116" y="2042776"/>
            <a:ext cx="3060339" cy="4500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Модуль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БС (МБ)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ГВФ подсистемы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управления расходами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Соединительная линия уступом 8"/>
          <p:cNvCxnSpPr/>
          <p:nvPr/>
        </p:nvCxnSpPr>
        <p:spPr>
          <a:xfrm rot="5400000">
            <a:off x="3281220" y="751996"/>
            <a:ext cx="601340" cy="198022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/>
          <p:nvPr/>
        </p:nvCxnSpPr>
        <p:spPr>
          <a:xfrm rot="16200000" flipH="1">
            <a:off x="5598977" y="504468"/>
            <a:ext cx="601340" cy="2475275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607116" y="2728306"/>
            <a:ext cx="3060339" cy="9920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операций со средствами бюджетных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26795" y="2771386"/>
            <a:ext cx="2250250" cy="9920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поступлений в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51520" y="2773311"/>
            <a:ext cx="2250250" cy="9920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обслуживание исполнения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бюджетов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0" name="Прямая со стрелкой 19"/>
          <p:cNvCxnSpPr>
            <a:stCxn id="8" idx="2"/>
            <a:endCxn id="15" idx="0"/>
          </p:cNvCxnSpPr>
          <p:nvPr/>
        </p:nvCxnSpPr>
        <p:spPr>
          <a:xfrm>
            <a:off x="7137286" y="2492826"/>
            <a:ext cx="0" cy="235480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Соединительная линия уступом 32"/>
          <p:cNvCxnSpPr/>
          <p:nvPr/>
        </p:nvCxnSpPr>
        <p:spPr>
          <a:xfrm rot="16200000" flipH="1">
            <a:off x="3127575" y="2002036"/>
            <a:ext cx="278560" cy="1260140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Соединительная линия уступом 35"/>
          <p:cNvCxnSpPr/>
          <p:nvPr/>
        </p:nvCxnSpPr>
        <p:spPr>
          <a:xfrm rot="5400000">
            <a:off x="1798965" y="2025501"/>
            <a:ext cx="280485" cy="1215135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076945" y="4080782"/>
            <a:ext cx="2745305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Новая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модель бухгалтерского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в СКП </a:t>
            </a:r>
          </a:p>
        </p:txBody>
      </p:sp>
      <p:sp>
        <p:nvSpPr>
          <p:cNvPr id="4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57837" y="4080781"/>
            <a:ext cx="2243933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Действующая модель бухгалтерского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в СКП </a:t>
            </a:r>
          </a:p>
        </p:txBody>
      </p:sp>
      <p:cxnSp>
        <p:nvCxnSpPr>
          <p:cNvPr id="41" name="Соединительная линия уступом 40"/>
          <p:cNvCxnSpPr/>
          <p:nvPr/>
        </p:nvCxnSpPr>
        <p:spPr>
          <a:xfrm rot="16200000" flipH="1">
            <a:off x="4447074" y="3123262"/>
            <a:ext cx="317361" cy="159767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Соединительная линия уступом 43"/>
          <p:cNvCxnSpPr/>
          <p:nvPr/>
        </p:nvCxnSpPr>
        <p:spPr>
          <a:xfrm rot="5400000">
            <a:off x="6158225" y="3056717"/>
            <a:ext cx="360441" cy="1687688"/>
          </a:xfrm>
          <a:prstGeom prst="bentConnector3">
            <a:avLst>
              <a:gd name="adj1" fmla="val 55213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19" idx="2"/>
            <a:endCxn id="40" idx="0"/>
          </p:cNvCxnSpPr>
          <p:nvPr/>
        </p:nvCxnSpPr>
        <p:spPr>
          <a:xfrm>
            <a:off x="1376645" y="3765346"/>
            <a:ext cx="3159" cy="315435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2" name="Рисунок 6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707015" y="2548286"/>
            <a:ext cx="495055" cy="495055"/>
          </a:xfrm>
          <a:prstGeom prst="rect">
            <a:avLst/>
          </a:prstGeom>
        </p:spPr>
      </p:pic>
      <p:pic>
        <p:nvPicPr>
          <p:cNvPr id="64" name="Рисунок 6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397425" y="2503281"/>
            <a:ext cx="495055" cy="495055"/>
          </a:xfrm>
          <a:prstGeom prst="rect">
            <a:avLst/>
          </a:prstGeom>
        </p:spPr>
      </p:pic>
      <p:pic>
        <p:nvPicPr>
          <p:cNvPr id="6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750" y="3924748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" name="Рисунок 6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552220" y="3853431"/>
            <a:ext cx="495055" cy="495055"/>
          </a:xfrm>
          <a:prstGeom prst="rect">
            <a:avLst/>
          </a:prstGeom>
        </p:spPr>
      </p:pic>
      <p:pic>
        <p:nvPicPr>
          <p:cNvPr id="6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153" y="2656801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3986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5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02989"/>
              </p:ext>
            </p:extLst>
          </p:nvPr>
        </p:nvGraphicFramePr>
        <p:xfrm>
          <a:off x="1842531" y="1131590"/>
          <a:ext cx="4005445" cy="37212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6404"/>
                <a:gridCol w="2979041"/>
              </a:tblGrid>
              <a:tr h="44474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Код счета казначейского учета</a:t>
                      </a:r>
                      <a:endParaRPr lang="ru-RU" sz="1000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Наименование кода счета казначейского учета</a:t>
                      </a:r>
                      <a:endParaRPr lang="ru-RU" sz="1000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52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02111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Средства ЕКС в системе казначейских платежей в рублях</a:t>
                      </a:r>
                      <a:endParaRPr lang="ru-RU" sz="1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386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02499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Прочие финансовые активы системы казначейских платежей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6965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Расчеты по средствам поступлений в бюджеты</a:t>
                      </a:r>
                      <a:endParaRPr lang="ru-RU" sz="1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4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03224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Расчеты по средствам бюджетных, автономных учреждений субъектов Российской Федерации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590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03234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Расчеты по средствам муниципальных бюджетных, автономных учреждений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407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03410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Внутриказначейские расчеты</a:t>
                      </a:r>
                      <a:endParaRPr lang="ru-RU" sz="1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1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03430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Межсистемные расчеты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160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03499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Расчеты по обязательствам системы казначейских платежей в переходный период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540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5041(2,3,4,9)0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Сметные (плановые, прогнозные) назначения (в разрезе финансовых периодов)</a:t>
                      </a:r>
                      <a:endParaRPr lang="ru-RU" sz="10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9510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5061(2,3,4,9)0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Право на принятие обязательств (в разрезе финансовых периодов)</a:t>
                      </a:r>
                      <a:endParaRPr lang="ru-RU" sz="1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49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</a:rPr>
                        <a:t>5071(2,3,4,9)0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Утвержденный объем финансового обеспечения (в разрезе финансовых периодов)</a:t>
                      </a:r>
                      <a:endParaRPr lang="ru-RU" sz="10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2424" marR="22424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Левая фигурная скобка 22"/>
          <p:cNvSpPr/>
          <p:nvPr/>
        </p:nvSpPr>
        <p:spPr>
          <a:xfrm>
            <a:off x="1601670" y="1594720"/>
            <a:ext cx="195856" cy="792958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Левая фигурная скобка 23"/>
          <p:cNvSpPr/>
          <p:nvPr/>
        </p:nvSpPr>
        <p:spPr>
          <a:xfrm>
            <a:off x="1601670" y="3021800"/>
            <a:ext cx="195856" cy="914864"/>
          </a:xfrm>
          <a:prstGeom prst="leftBrace">
            <a:avLst>
              <a:gd name="adj1" fmla="val 23670"/>
              <a:gd name="adj2" fmla="val 46085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Левая фигурная скобка 24"/>
          <p:cNvSpPr/>
          <p:nvPr/>
        </p:nvSpPr>
        <p:spPr>
          <a:xfrm rot="10800000">
            <a:off x="5892981" y="1594720"/>
            <a:ext cx="195856" cy="611983"/>
          </a:xfrm>
          <a:prstGeom prst="leftBrace">
            <a:avLst>
              <a:gd name="adj1" fmla="val 23670"/>
              <a:gd name="adj2" fmla="val 5019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Левая фигурная скобка 26"/>
          <p:cNvSpPr/>
          <p:nvPr/>
        </p:nvSpPr>
        <p:spPr>
          <a:xfrm rot="10800000">
            <a:off x="5892982" y="3936664"/>
            <a:ext cx="195856" cy="901874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06515" y="1594720"/>
            <a:ext cx="1260140" cy="234194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поступлений в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677345" y="1594720"/>
            <a:ext cx="1215135" cy="314009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со средствами бюджетных</a:t>
            </a:r>
            <a:r>
              <a:rPr lang="en-US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76745" y="771550"/>
            <a:ext cx="3266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664" b="1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200" dirty="0" smtClean="0"/>
              <a:t>План счетов </a:t>
            </a:r>
            <a:r>
              <a:rPr lang="ru-RU" sz="1200" dirty="0"/>
              <a:t>казначейского учета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238779" y="1594720"/>
            <a:ext cx="899412" cy="229976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с денежными средствами 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Левая фигурная скобка 14"/>
          <p:cNvSpPr/>
          <p:nvPr/>
        </p:nvSpPr>
        <p:spPr>
          <a:xfrm rot="10800000">
            <a:off x="5892979" y="2387676"/>
            <a:ext cx="195856" cy="1506807"/>
          </a:xfrm>
          <a:prstGeom prst="leftBrace">
            <a:avLst>
              <a:gd name="adj1" fmla="val 23670"/>
              <a:gd name="adj2" fmla="val 5019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238779" y="3936664"/>
            <a:ext cx="899412" cy="79815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показате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-лей ПФХД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218456" y="1332554"/>
            <a:ext cx="495055" cy="49505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890210" y="1323125"/>
            <a:ext cx="495055" cy="495055"/>
          </a:xfrm>
          <a:prstGeom prst="rect">
            <a:avLst/>
          </a:prstGeom>
        </p:spPr>
      </p:pic>
      <p:pic>
        <p:nvPicPr>
          <p:cNvPr id="2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5832" y="3771183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Левая фигурная скобка 30"/>
          <p:cNvSpPr/>
          <p:nvPr/>
        </p:nvSpPr>
        <p:spPr>
          <a:xfrm rot="10800000">
            <a:off x="7321146" y="1589586"/>
            <a:ext cx="195856" cy="3145231"/>
          </a:xfrm>
          <a:prstGeom prst="leftBrace">
            <a:avLst>
              <a:gd name="adj1" fmla="val 23670"/>
              <a:gd name="adj2" fmla="val 5019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модель </a:t>
            </a:r>
            <a:endParaRPr lang="ru-RU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624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6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27669" y="951570"/>
            <a:ext cx="2250250" cy="51659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 в СКП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84969" y="1918216"/>
            <a:ext cx="2250250" cy="58506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03410 «Внутриказначейские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расчеты»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27669" y="1918215"/>
            <a:ext cx="2250250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03430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«Межсистемные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расчеты»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885569" y="1918216"/>
            <a:ext cx="2826891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03499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«Расчеты по обязательствам системы казначейских платежей в переходный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период»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Соединительная линия уступом 18"/>
          <p:cNvCxnSpPr/>
          <p:nvPr/>
        </p:nvCxnSpPr>
        <p:spPr>
          <a:xfrm rot="5400000">
            <a:off x="2660590" y="321841"/>
            <a:ext cx="450050" cy="274270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rot="16200000" flipH="1">
            <a:off x="5664174" y="220080"/>
            <a:ext cx="450050" cy="294622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346975" y="1468166"/>
            <a:ext cx="0" cy="450049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86633" y="2796775"/>
            <a:ext cx="2248586" cy="1752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9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между казначейскими счетами или между 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 </a:t>
            </a:r>
            <a:r>
              <a:rPr lang="ru-RU" sz="9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или между казначейским счетом и 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ЕКС,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казначейский учет по которым осуществляется по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нового плана счетов разными ТОФК</a:t>
            </a:r>
            <a:r>
              <a:rPr lang="ru-RU" sz="9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 а также расчеты по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перечислению средств, полученных с использованием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СБП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 учтенных по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нового плана счетов, с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на </a:t>
            </a:r>
            <a:r>
              <a:rPr lang="ru-RU" sz="9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 </a:t>
            </a:r>
            <a:r>
              <a:rPr lang="ru-RU" sz="9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главного участника пула ликвидности</a:t>
            </a: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29333" y="2796775"/>
            <a:ext cx="2248586" cy="1752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между казначейскими счетами,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казначейский учет по которым осуществляется по </a:t>
            </a:r>
            <a:r>
              <a:rPr lang="ru-RU" sz="10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10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нового плана счетов одним ТОФК в разных расчетно-финансовых платформах для аналитического и бухгалтерского учета финансово-денежных операций (SVAP)</a:t>
            </a: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885569" y="2796775"/>
            <a:ext cx="2826891" cy="1752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между казначейскими счетами,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казначейский учет по одному из которых осуществляется по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нового плана счетов, а по второму – по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плана счетов переходного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периода</a:t>
            </a:r>
            <a:endParaRPr lang="ru-RU" sz="1200" b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 стрелкой 34"/>
          <p:cNvCxnSpPr>
            <a:stCxn id="14" idx="2"/>
            <a:endCxn id="32" idx="0"/>
          </p:cNvCxnSpPr>
          <p:nvPr/>
        </p:nvCxnSpPr>
        <p:spPr>
          <a:xfrm>
            <a:off x="1610094" y="2503280"/>
            <a:ext cx="832" cy="293495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>
            <a:stCxn id="15" idx="2"/>
            <a:endCxn id="33" idx="0"/>
          </p:cNvCxnSpPr>
          <p:nvPr/>
        </p:nvCxnSpPr>
        <p:spPr>
          <a:xfrm>
            <a:off x="4352794" y="2503280"/>
            <a:ext cx="832" cy="293495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6" idx="2"/>
            <a:endCxn id="34" idx="0"/>
          </p:cNvCxnSpPr>
          <p:nvPr/>
        </p:nvCxnSpPr>
        <p:spPr>
          <a:xfrm>
            <a:off x="7299015" y="2503281"/>
            <a:ext cx="0" cy="293494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4" name="Picture 20" descr="Image 42 of 5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51" y="636535"/>
            <a:ext cx="1210690" cy="110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модель </a:t>
            </a:r>
            <a:endParaRPr lang="ru-RU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9167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7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>
            <a:off x="1630839" y="1683586"/>
            <a:ext cx="195856" cy="272869"/>
          </a:xfrm>
          <a:prstGeom prst="leftBrace">
            <a:avLst>
              <a:gd name="adj1" fmla="val 14078"/>
              <a:gd name="adj2" fmla="val 4861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Левая фигурная скобка 26"/>
          <p:cNvSpPr/>
          <p:nvPr/>
        </p:nvSpPr>
        <p:spPr>
          <a:xfrm rot="10800000">
            <a:off x="5996324" y="1956456"/>
            <a:ext cx="195856" cy="2685524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51520" y="1683587"/>
            <a:ext cx="1260140" cy="93628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поступлений в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67356" y="1956455"/>
            <a:ext cx="1170130" cy="268552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со средствами бюджетных</a:t>
            </a:r>
            <a:r>
              <a:rPr lang="en-US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76745" y="771550"/>
            <a:ext cx="3266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664" b="1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200" dirty="0" err="1" smtClean="0"/>
              <a:t>Забалансовые</a:t>
            </a:r>
            <a:r>
              <a:rPr lang="ru-RU" sz="1200" dirty="0" smtClean="0"/>
              <a:t> счета</a:t>
            </a:r>
            <a:endParaRPr lang="ru-RU" sz="12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7757639"/>
              </p:ext>
            </p:extLst>
          </p:nvPr>
        </p:nvGraphicFramePr>
        <p:xfrm>
          <a:off x="1871700" y="1221600"/>
          <a:ext cx="4095455" cy="343736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5085"/>
                <a:gridCol w="3330370"/>
              </a:tblGrid>
              <a:tr h="3109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Номер </a:t>
                      </a:r>
                      <a:r>
                        <a:rPr lang="ru-RU" sz="1000" b="1" dirty="0" err="1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забалансо-вого</a:t>
                      </a:r>
                      <a:r>
                        <a:rPr lang="ru-RU" sz="1000" b="1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ru-RU" sz="10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счета</a:t>
                      </a:r>
                      <a:endParaRPr lang="ru-RU" sz="1000" b="1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Наименование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err="1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забалансового</a:t>
                      </a:r>
                      <a:r>
                        <a:rPr lang="ru-RU" sz="10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 счета</a:t>
                      </a:r>
                      <a:endParaRPr lang="ru-RU" sz="1000" b="1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241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19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Невыясненные поступления прошлых лет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1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mbria" panose="02040503050406030204" pitchFamily="18" charset="0"/>
                        </a:rPr>
                        <a:t>Z02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Разрешенный к использованию остаток целевых субсидий (целевых средств) прошлых лет неучастников бюджетного процесса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4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mbria" panose="02040503050406030204" pitchFamily="18" charset="0"/>
                        </a:rPr>
                        <a:t>Z03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Суммы возврата дебиторской задолженности по средствам целевых субсидий (целевых средств) неучастников бюджетного процесса прошлых лет, разрешенные к использованию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1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mbria" panose="02040503050406030204" pitchFamily="18" charset="0"/>
                        </a:rPr>
                        <a:t>Z04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ambria" panose="02040503050406030204" pitchFamily="18" charset="0"/>
                        </a:rPr>
                        <a:t>Утвержденные сведениями об операциях с целевыми субсидиями (целевыми средствами) плановые назначения по поступлениям целевых субсидий (целевых средств) неучастников бюджетного процесса</a:t>
                      </a:r>
                      <a:endParaRPr lang="ru-RU" sz="100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314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ambria" panose="02040503050406030204" pitchFamily="18" charset="0"/>
                        </a:rPr>
                        <a:t>Z05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ambria" panose="02040503050406030204" pitchFamily="18" charset="0"/>
                        </a:rPr>
                        <a:t>Утвержденные сведениями об операциях с целевыми субсидиями (целевыми средствами) плановые назначения по выплатам за счет средств целевых субсидий (целевых средств) неучастников бюджетного процесса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1100" marR="31100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69303" y="1956455"/>
            <a:ext cx="948002" cy="268552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показателей сведений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 операциях с целевыми субсидиями</a:t>
            </a:r>
          </a:p>
        </p:txBody>
      </p:sp>
      <p:sp>
        <p:nvSpPr>
          <p:cNvPr id="12" name="Левая фигурная скобка 11"/>
          <p:cNvSpPr/>
          <p:nvPr/>
        </p:nvSpPr>
        <p:spPr>
          <a:xfrm rot="10800000">
            <a:off x="7431099" y="1959206"/>
            <a:ext cx="195856" cy="2685524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264132" y="1401620"/>
            <a:ext cx="495055" cy="495055"/>
          </a:xfrm>
          <a:prstGeom prst="rect">
            <a:avLst/>
          </a:prstGeom>
        </p:spPr>
      </p:pic>
      <p:pic>
        <p:nvPicPr>
          <p:cNvPr id="1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392" y="1799966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модель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95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8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Левая фигурная скобка 22"/>
          <p:cNvSpPr/>
          <p:nvPr/>
        </p:nvSpPr>
        <p:spPr>
          <a:xfrm>
            <a:off x="2464378" y="2301720"/>
            <a:ext cx="195856" cy="240267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Левая фигурная скобка 26"/>
          <p:cNvSpPr/>
          <p:nvPr/>
        </p:nvSpPr>
        <p:spPr>
          <a:xfrm rot="10800000">
            <a:off x="6282190" y="1970914"/>
            <a:ext cx="195856" cy="312016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13705" y="1806666"/>
            <a:ext cx="1037915" cy="310999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поступлений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812360" y="1716655"/>
            <a:ext cx="1170130" cy="301533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Казначейское обслуживание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со средствами бюджетных</a:t>
            </a:r>
            <a:r>
              <a:rPr lang="en-US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31740" y="759935"/>
            <a:ext cx="44104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1664" b="1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1200" dirty="0" smtClean="0"/>
              <a:t>Код</a:t>
            </a:r>
            <a:r>
              <a:rPr lang="ru-RU" sz="1200" dirty="0"/>
              <a:t>ы</a:t>
            </a:r>
            <a:r>
              <a:rPr lang="ru-RU" sz="1200" dirty="0" smtClean="0"/>
              <a:t> </a:t>
            </a:r>
            <a:r>
              <a:rPr lang="ru-RU" sz="1200" dirty="0"/>
              <a:t>аналитического признака раскрытия </a:t>
            </a:r>
            <a:r>
              <a:rPr lang="ru-RU" sz="1200" dirty="0" smtClean="0"/>
              <a:t>информации (25-26 разряды номера счета казначейского учета)</a:t>
            </a:r>
            <a:endParaRPr lang="ru-RU" sz="12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481778"/>
              </p:ext>
            </p:extLst>
          </p:nvPr>
        </p:nvGraphicFramePr>
        <p:xfrm>
          <a:off x="2726795" y="1356615"/>
          <a:ext cx="3510390" cy="35854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66223"/>
                <a:gridCol w="2744167"/>
              </a:tblGrid>
              <a:tr h="3863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Код </a:t>
                      </a:r>
                      <a:r>
                        <a:rPr lang="ru-RU" sz="800" b="1" dirty="0" err="1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аналитичес</a:t>
                      </a:r>
                      <a:r>
                        <a:rPr lang="ru-RU" sz="800" b="1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-кого </a:t>
                      </a:r>
                      <a:r>
                        <a:rPr lang="ru-RU" sz="8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признака раскрытия информации</a:t>
                      </a:r>
                      <a:endParaRPr lang="ru-RU" sz="800" b="1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Наименование кода аналитического признака раскрытия информации</a:t>
                      </a:r>
                      <a:endParaRPr lang="ru-RU" sz="800" b="1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3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30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Средства, привлеченные на счета бюджетов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50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Невыясненные поступления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4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800">
                          <a:effectLst/>
                          <a:latin typeface="Cambria" panose="02040503050406030204" pitchFamily="18" charset="0"/>
                        </a:rPr>
                        <a:t>D1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Операции по зачетам/уточнениям средств поступлений в бюджеты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90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ГЗ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Субсидии на финансовое обеспечение выполнения государственного (муниципального) задания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3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ЦС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Целевые субсидии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16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КВ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Субсидии на осуществление капитальных вложений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7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ИЦ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Субсидии на иные цели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8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ГР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Гранты в форме субсидий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МС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Средства обязательного медицинского страхования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36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ВР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Средства, поступающие во временное распоряжение, за исключением средств, поступающих в рамках обеспечения заявки, исполнения контракта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7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ОБ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Средства, поступающие в рамках обеспечения заявки, исполнения контракта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7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ПД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Cambria" panose="02040503050406030204" pitchFamily="18" charset="0"/>
                        </a:rPr>
                        <a:t>Средства от приносящей доход деятельности и иные средства</a:t>
                      </a:r>
                      <a:endParaRPr lang="ru-RU" sz="80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0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S0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Cambria" panose="02040503050406030204" pitchFamily="18" charset="0"/>
                        </a:rPr>
                        <a:t>Операции с использованием сервиса быстрых платежей платежной системы Банка России</a:t>
                      </a:r>
                      <a:endParaRPr lang="ru-RU" sz="800" dirty="0">
                        <a:effectLst/>
                        <a:latin typeface="Cambria" panose="0204050305040603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4838" marR="24838" marT="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Левая фигурная скобка 11"/>
          <p:cNvSpPr/>
          <p:nvPr/>
        </p:nvSpPr>
        <p:spPr>
          <a:xfrm>
            <a:off x="2450048" y="4610575"/>
            <a:ext cx="195856" cy="316678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Левая фигурная скобка 12"/>
          <p:cNvSpPr/>
          <p:nvPr/>
        </p:nvSpPr>
        <p:spPr>
          <a:xfrm rot="10800000">
            <a:off x="6282481" y="2531674"/>
            <a:ext cx="195856" cy="2045566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Левая фигурная скобка 13"/>
          <p:cNvSpPr/>
          <p:nvPr/>
        </p:nvSpPr>
        <p:spPr>
          <a:xfrm rot="10800000">
            <a:off x="6294712" y="4610575"/>
            <a:ext cx="195856" cy="316678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76418" y="1716654"/>
            <a:ext cx="805290" cy="82533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Доп.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детализа-ция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денежных средств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76418" y="2616757"/>
            <a:ext cx="805290" cy="139515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Коды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поступле-ний</a:t>
            </a:r>
            <a:r>
              <a:rPr lang="en-US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учиты-ваемые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на лицевых счетах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84738" y="4101920"/>
            <a:ext cx="805290" cy="82533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Доп.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детализа-ция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средств ЕКС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65004" y="4105380"/>
            <a:ext cx="805290" cy="82533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Доп.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детализа-ция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средств ЕКС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0800000">
            <a:off x="7473169" y="1731433"/>
            <a:ext cx="195856" cy="3195820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Левая фигурная скобка 20"/>
          <p:cNvSpPr/>
          <p:nvPr/>
        </p:nvSpPr>
        <p:spPr>
          <a:xfrm>
            <a:off x="1273989" y="1806665"/>
            <a:ext cx="195856" cy="3120588"/>
          </a:xfrm>
          <a:prstGeom prst="leftBrace">
            <a:avLst>
              <a:gd name="adj1" fmla="val 39660"/>
              <a:gd name="adj2" fmla="val 50449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60716" y="1806665"/>
            <a:ext cx="805290" cy="123763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Доп.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детализа-ция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с </a:t>
            </a:r>
            <a:r>
              <a:rPr lang="ru-RU" sz="10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денеж-ными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средства-ми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013" y="1625315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992" y="3914498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7398" y="1535298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722" y="2455483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2913" y="3933135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3581890" y="6465"/>
            <a:ext cx="55682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модель бухгалтерского учета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в 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500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9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перехода на новую модель</a:t>
            </a:r>
          </a:p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328433" y="816555"/>
            <a:ext cx="2340260" cy="36906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Субъект казначейского учета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382090" y="1415829"/>
            <a:ext cx="3150350" cy="112705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операций со средствами бюджетных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28133" y="1415830"/>
            <a:ext cx="3150350" cy="11270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поступлений в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>
            <a:off x="3219255" y="153095"/>
            <a:ext cx="230215" cy="2295255"/>
          </a:xfrm>
          <a:prstGeom prst="bentConnector3">
            <a:avLst>
              <a:gd name="adj1" fmla="val 36398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 rot="16200000" flipH="1">
            <a:off x="5657812" y="71371"/>
            <a:ext cx="230214" cy="2458702"/>
          </a:xfrm>
          <a:prstGeom prst="bentConnector3">
            <a:avLst>
              <a:gd name="adj1" fmla="val 36397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28133" y="2632041"/>
            <a:ext cx="945105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663248" y="2630965"/>
            <a:ext cx="1215135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Казначейский счет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968393" y="2630966"/>
            <a:ext cx="810090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Лицевой счет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382090" y="2632041"/>
            <a:ext cx="945105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ЕКС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417205" y="2630965"/>
            <a:ext cx="1215135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Казначейский счет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722350" y="2630966"/>
            <a:ext cx="810090" cy="4050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Лицевой счет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Левая фигурная скобка 26"/>
          <p:cNvSpPr/>
          <p:nvPr/>
        </p:nvSpPr>
        <p:spPr>
          <a:xfrm rot="16200000">
            <a:off x="2106934" y="1603768"/>
            <a:ext cx="195856" cy="3150352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Левая фигурная скобка 27"/>
          <p:cNvSpPr/>
          <p:nvPr/>
        </p:nvSpPr>
        <p:spPr>
          <a:xfrm rot="16200000">
            <a:off x="5756716" y="2706392"/>
            <a:ext cx="195856" cy="945104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Левая фигурная скобка 28"/>
          <p:cNvSpPr/>
          <p:nvPr/>
        </p:nvSpPr>
        <p:spPr>
          <a:xfrm rot="16200000">
            <a:off x="7380359" y="2124791"/>
            <a:ext cx="195856" cy="2108306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28133" y="3351046"/>
            <a:ext cx="1176066" cy="72007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– платежный центр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Равно 30"/>
          <p:cNvSpPr/>
          <p:nvPr/>
        </p:nvSpPr>
        <p:spPr>
          <a:xfrm>
            <a:off x="1908260" y="3481391"/>
            <a:ext cx="503500" cy="348653"/>
          </a:xfrm>
          <a:prstGeom prst="mathEqual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501770" y="3351045"/>
            <a:ext cx="1276713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– центр специализации по лицевым счетам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247074" y="3381531"/>
            <a:ext cx="1305145" cy="72007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– платежный центр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805677" y="3381531"/>
            <a:ext cx="1276713" cy="72007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– центр специализации по лицевым счетам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65688" y="4241586"/>
            <a:ext cx="1874438" cy="623792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Открыты ЕКС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казначейские и лицевые счета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Соединительная линия уступом 41"/>
          <p:cNvCxnSpPr/>
          <p:nvPr/>
        </p:nvCxnSpPr>
        <p:spPr>
          <a:xfrm rot="16200000" flipH="1">
            <a:off x="1559761" y="3662984"/>
            <a:ext cx="170460" cy="98674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ная линия уступом 44"/>
          <p:cNvCxnSpPr/>
          <p:nvPr/>
        </p:nvCxnSpPr>
        <p:spPr>
          <a:xfrm rot="5400000">
            <a:off x="2668010" y="3687745"/>
            <a:ext cx="170460" cy="93722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247075" y="4241586"/>
            <a:ext cx="1305145" cy="623792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Открыты ЕКС и казначейские счета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805677" y="4241585"/>
            <a:ext cx="1276713" cy="62379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Открыты лицевые счета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Прямая со стрелкой 56"/>
          <p:cNvCxnSpPr>
            <a:stCxn id="39" idx="2"/>
            <a:endCxn id="52" idx="0"/>
          </p:cNvCxnSpPr>
          <p:nvPr/>
        </p:nvCxnSpPr>
        <p:spPr>
          <a:xfrm>
            <a:off x="5899647" y="4101610"/>
            <a:ext cx="1" cy="139976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>
            <a:stCxn id="40" idx="2"/>
            <a:endCxn id="53" idx="0"/>
          </p:cNvCxnSpPr>
          <p:nvPr/>
        </p:nvCxnSpPr>
        <p:spPr>
          <a:xfrm>
            <a:off x="7444034" y="4101610"/>
            <a:ext cx="0" cy="139975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249" y="3218268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7195" y="3228679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0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10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41630" y="37532"/>
            <a:ext cx="790846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5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Примеры бухгалтерских записей по новой модели бухгалтерского </a:t>
            </a:r>
            <a:r>
              <a:rPr lang="ru-RU" sz="15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СКП</a:t>
            </a:r>
          </a:p>
          <a:p>
            <a:pPr algn="r"/>
            <a:r>
              <a:rPr lang="ru-RU" sz="15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(казначейское </a:t>
            </a:r>
            <a:r>
              <a:rPr lang="ru-RU" sz="15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обслуживание поступлений в бюджеты</a:t>
            </a:r>
            <a:r>
              <a:rPr lang="ru-RU" sz="15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) </a:t>
            </a:r>
            <a:endParaRPr lang="ru-RU" sz="15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033249"/>
              </p:ext>
            </p:extLst>
          </p:nvPr>
        </p:nvGraphicFramePr>
        <p:xfrm>
          <a:off x="161510" y="816555"/>
          <a:ext cx="8850308" cy="391493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26972"/>
                <a:gridCol w="813486"/>
                <a:gridCol w="3216843"/>
                <a:gridCol w="3193007"/>
              </a:tblGrid>
              <a:tr h="2689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Наименование операции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Первичный учетный </a:t>
                      </a:r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документ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Запись казначейского </a:t>
                      </a:r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учета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79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дебет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кредит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180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u="none" strike="noStrike" dirty="0">
                          <a:effectLst/>
                          <a:latin typeface="Cambria" panose="02040503050406030204" pitchFamily="18" charset="0"/>
                        </a:rPr>
                        <a:t>Зачисление на единый казначейский счет 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поступлений </a:t>
                      </a:r>
                      <a:r>
                        <a:rPr lang="ru-RU" sz="800" u="none" strike="noStrike" dirty="0">
                          <a:effectLst/>
                          <a:latin typeface="Cambria" panose="02040503050406030204" pitchFamily="18" charset="0"/>
                        </a:rPr>
                        <a:t>в бюджеты бюджетной системы Российской Федерации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Платежное поручение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en-US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02111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.00000000.00000000000.00.00001050400000000510.643.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номер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банк. счета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.00000001.04601785580.00.32211501010016000140.643.60.00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ОКТМО платежа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180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Зачет/уточнение средств поступлений в бюджеты бюджетной системы Российской Федерации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Распоряжение о совершении казначейского платежа (уточнение)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.00000001.04601785580.</a:t>
                      </a:r>
                      <a:r>
                        <a:rPr lang="en-US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D1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.32211501010016000180.643.60.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00</a:t>
                      </a:r>
                      <a:endParaRPr lang="ru-RU" sz="800" b="1" u="none" strike="noStrike" dirty="0" smtClean="0">
                        <a:effectLst/>
                        <a:latin typeface="Cambria" panose="02040503050406030204" pitchFamily="18" charset="0"/>
                      </a:endParaRP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ОКТМО платежа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.00000001.04601785580.</a:t>
                      </a:r>
                      <a:r>
                        <a:rPr lang="en-US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D1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.32211501010016000140.643.60.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00</a:t>
                      </a:r>
                      <a:endParaRPr lang="ru-RU" sz="800" b="1" u="none" strike="noStrike" dirty="0" smtClean="0">
                        <a:effectLst/>
                        <a:latin typeface="Cambria" panose="02040503050406030204" pitchFamily="18" charset="0"/>
                      </a:endParaRP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ОКТМО платежа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180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Перечисление распределенных средств поступлений в бюджеты бюджетной системы Российской Федерации на счета бюджетов по внутриказначейским расчетам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Поручение о перечислении на счет, Реестр перечисленных поступлений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.00000001.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00000000000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.00.32211501010016000140.643.60.00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ОКТМО платежа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03410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.00000000.00000000000.00.00001050400000000510.643.60.00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код ТОФК-контрагента 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556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Возврат с единого казначейского счета средств поступлений в бюджеты бюджетной системы Российской Федерации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Платежное поручение</a:t>
                      </a: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03100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.00000001.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00000000000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.00.32211501010016000140.643.60.00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ОКТМО платежа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en-US" sz="800" b="1" u="none" strike="noStrike" dirty="0" smtClean="0">
                          <a:effectLst/>
                          <a:latin typeface="Cambria" panose="02040503050406030204" pitchFamily="18" charset="0"/>
                        </a:rPr>
                        <a:t>02111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.00000000.00000000000.00.00001050400000000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6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10.643.</a:t>
                      </a:r>
                      <a:r>
                        <a:rPr lang="ru-RU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en-US" sz="800" u="none" strike="noStrike" dirty="0" smtClean="0"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номер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банк. счета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50282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96726" y="6465"/>
            <a:ext cx="70533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Примеры бухгалтерски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х</a:t>
            </a:r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записей 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</a:t>
            </a:r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новой </a:t>
            </a:r>
            <a:r>
              <a:rPr lang="ru-RU" sz="12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модели бухгалтерского учета в СКП</a:t>
            </a:r>
            <a:endParaRPr lang="ru-RU" sz="12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(казначейское обслуживание операций со средствами бюджетных, автономных учреждений субъектов Российской Федерации, муниципальных бюджетных, автономных учреждений)</a:t>
            </a:r>
            <a:endParaRPr lang="ru-RU" sz="12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250682"/>
              </p:ext>
            </p:extLst>
          </p:nvPr>
        </p:nvGraphicFramePr>
        <p:xfrm>
          <a:off x="161510" y="816555"/>
          <a:ext cx="8850308" cy="391543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26972"/>
                <a:gridCol w="813486"/>
                <a:gridCol w="3216843"/>
                <a:gridCol w="3193007"/>
              </a:tblGrid>
              <a:tr h="2702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Наименование операции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Первичный учетный </a:t>
                      </a:r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документ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Запись казначейского </a:t>
                      </a:r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учета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3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дебет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solidFill>
                            <a:srgbClr val="11437F"/>
                          </a:solidFill>
                          <a:effectLst/>
                          <a:latin typeface="Cambria" panose="02040503050406030204" pitchFamily="18" charset="0"/>
                        </a:rPr>
                        <a:t>кредит</a:t>
                      </a:r>
                      <a:endParaRPr lang="ru-RU" sz="1000" b="1" i="0" u="none" strike="noStrike" dirty="0">
                        <a:solidFill>
                          <a:srgbClr val="11437F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615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Принятие к учету сумм утвержденных ПФХД плановых назначений по поступлениям бюджетных, автономных учреждений на текущий финансовый год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План финансово-хозяйственной деятельности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50710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.12000000.80275216800.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ГЗ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.1220000000000000130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50410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.12000000.80275216800.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ГЗ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.12200000000000000130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2615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Принятие к учету сумм утвержденных ПФХД плановых назначений по выплатам бюджетных, автономных учреждений на текущий финансовый год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endParaRPr lang="ru-RU" sz="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50410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.12000000.80275216800.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ГЗ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.12200000000000000244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50610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.12000000.80275216800.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ГЗ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.1220000000000000244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3114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Зачисление средств бюджетных, автономных учреждений субъектов Российской Федерации по межсистемным расчетам в рамках одного органа Федерального казначейства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Поручение о перечислении на счет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03430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.00000000.00000000000.00.00001050400000000610.643.60.00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номер казначейского счета-отправителя 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03224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.12000000.00000000000.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.10000000000000000180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год невыясненного поступления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457">
                <a:tc>
                  <a:txBody>
                    <a:bodyPr/>
                    <a:lstStyle/>
                    <a:p>
                      <a:pPr marL="36000" algn="l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Уточнение средств бюджетных, автономных учреждений субъектов Российской Федерации, требующих выяснения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Распоряжение о совершении казначейского платежа (уточнение)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03224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.12000000.00000000000.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50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.10000000000000000180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год невыясненного поступления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03224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.12000000.80275216800.</a:t>
                      </a:r>
                      <a:r>
                        <a:rPr lang="ru-RU" sz="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ПД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.12200000000000000130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.643.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60.00</a:t>
                      </a:r>
                    </a:p>
                    <a:p>
                      <a:pPr marL="36000" algn="ctr" fontAlgn="ctr">
                        <a:spcBef>
                          <a:spcPts val="0"/>
                        </a:spcBef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+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доп. аналитические коды (код ТОФК-субъекта учета</a:t>
                      </a:r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,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</a:p>
                    <a:p>
                      <a:pPr marL="36000" marR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идент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 ГК, контракта, договора, соглашения</a:t>
                      </a:r>
                      <a:r>
                        <a:rPr lang="ru-RU" sz="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и т.д.</a:t>
                      </a:r>
                      <a:r>
                        <a:rPr lang="ru-RU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</a:p>
                  </a:txBody>
                  <a:tcPr marL="4840" marR="4840" marT="4840" marB="0" anchor="ctr">
                    <a:lnL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14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85296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>
                <a:solidFill>
                  <a:schemeClr val="tx2"/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879477" y="841720"/>
            <a:ext cx="1575175" cy="55990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Контроль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данных казначейского учета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14192" y="1980157"/>
            <a:ext cx="1575175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ОБУиО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ТОФК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879477" y="1976744"/>
            <a:ext cx="1575175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Функциональные отделы ТОФК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07218" y="1976744"/>
            <a:ext cx="1575175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Финансовые органы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64143" y="2793361"/>
            <a:ext cx="2475274" cy="139515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Показатели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53-значного номера счета казначейского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учета,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 также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дополнительные аналитические коды, подлежащие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отражению в регистрах казначейского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формируемых </a:t>
            </a:r>
            <a:r>
              <a:rPr lang="ru-RU" sz="11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ОБУиО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ТОФК,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бюджетной отчетности и отчетности по операциям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СКП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44456" y="2793362"/>
            <a:ext cx="1845205" cy="139515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Показатели, подлежащие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отражению в выписках и отчетности по казначейским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 лицевым счетам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открытым в ТОФК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 иной аналитической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отчетности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949701" y="2793362"/>
            <a:ext cx="1890210" cy="1395152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Показатели, подлежащие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отражению в выписках и отчетности по лицевым счетам, открытым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финансовых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органах,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ведение которых осуществляется в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ФК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>
            <a:stCxn id="6" idx="2"/>
            <a:endCxn id="9" idx="0"/>
          </p:cNvCxnSpPr>
          <p:nvPr/>
        </p:nvCxnSpPr>
        <p:spPr>
          <a:xfrm>
            <a:off x="2101780" y="2340197"/>
            <a:ext cx="0" cy="453164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7" idx="2"/>
            <a:endCxn id="10" idx="0"/>
          </p:cNvCxnSpPr>
          <p:nvPr/>
        </p:nvCxnSpPr>
        <p:spPr>
          <a:xfrm flipH="1">
            <a:off x="4667059" y="2336784"/>
            <a:ext cx="6" cy="456578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5" idx="2"/>
            <a:endCxn id="7" idx="0"/>
          </p:cNvCxnSpPr>
          <p:nvPr/>
        </p:nvCxnSpPr>
        <p:spPr>
          <a:xfrm>
            <a:off x="4667065" y="1401620"/>
            <a:ext cx="0" cy="575124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8" idx="2"/>
            <a:endCxn id="11" idx="0"/>
          </p:cNvCxnSpPr>
          <p:nvPr/>
        </p:nvCxnSpPr>
        <p:spPr>
          <a:xfrm>
            <a:off x="6894806" y="2336784"/>
            <a:ext cx="0" cy="456578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/>
          <p:nvPr/>
        </p:nvCxnSpPr>
        <p:spPr>
          <a:xfrm rot="5400000">
            <a:off x="3045094" y="408246"/>
            <a:ext cx="578537" cy="2565285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 rot="16200000" flipH="1">
            <a:off x="5533324" y="575311"/>
            <a:ext cx="575124" cy="222774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154069" y="2588177"/>
            <a:ext cx="410367" cy="410367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410519" y="2588177"/>
            <a:ext cx="410367" cy="410367"/>
          </a:xfrm>
          <a:prstGeom prst="rect">
            <a:avLst/>
          </a:prstGeom>
        </p:spPr>
      </p:pic>
      <p:pic>
        <p:nvPicPr>
          <p:cNvPr id="4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254" y="2632086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перехода на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новую модель </a:t>
            </a:r>
            <a:endParaRPr lang="ru-RU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СКП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340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3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56965" y="6465"/>
            <a:ext cx="48931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перехода на новую модель бухгалтерского учета в СКП</a:t>
            </a: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71800" y="771550"/>
            <a:ext cx="3420380" cy="73428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Перенос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учетных данных, сложившихся по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плана счетов переходного периода, при переходе на новую модель бухгалтерского учета в СКП</a:t>
            </a: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10522" y="1733114"/>
            <a:ext cx="3150350" cy="112705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операций со средствами бюджетных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автономных учреждений субъектов Российской Федерации, муниципальных бюджетных, автономных учреждений</a:t>
            </a: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6565" y="1733115"/>
            <a:ext cx="3150350" cy="11270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 операций по казначейскому обслуживанию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поступлений в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бюджеты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5400000">
            <a:off x="3198222" y="494352"/>
            <a:ext cx="227276" cy="2250250"/>
          </a:xfrm>
          <a:prstGeom prst="bentConnector3">
            <a:avLst>
              <a:gd name="adj1" fmla="val 36222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Соединительная линия уступом 8"/>
          <p:cNvCxnSpPr/>
          <p:nvPr/>
        </p:nvCxnSpPr>
        <p:spPr>
          <a:xfrm rot="16200000" flipH="1">
            <a:off x="5636779" y="367622"/>
            <a:ext cx="227275" cy="2503707"/>
          </a:xfrm>
          <a:prstGeom prst="bentConnector3">
            <a:avLst>
              <a:gd name="adj1" fmla="val 36222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10520" y="3021800"/>
            <a:ext cx="1096695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Остатки на начало года и обороты с начала года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98853" y="3021800"/>
            <a:ext cx="1962020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Остатки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дату перевода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в Модуль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БС (МБ), ГВФ подсистемы управления расходами ГИИС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ЭБ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 rot="5400000">
            <a:off x="6354747" y="2427568"/>
            <a:ext cx="161635" cy="1026829"/>
          </a:xfrm>
          <a:prstGeom prst="bentConnector3">
            <a:avLst>
              <a:gd name="adj1" fmla="val 34501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 rot="16200000" flipH="1">
            <a:off x="7243595" y="2633054"/>
            <a:ext cx="161635" cy="615855"/>
          </a:xfrm>
          <a:prstGeom prst="bentConnector3">
            <a:avLst>
              <a:gd name="adj1" fmla="val 34501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10520" y="3876895"/>
            <a:ext cx="1096695" cy="90010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Не переносятся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/>
          <p:cNvCxnSpPr>
            <a:stCxn id="21" idx="2"/>
            <a:endCxn id="42" idx="0"/>
          </p:cNvCxnSpPr>
          <p:nvPr/>
        </p:nvCxnSpPr>
        <p:spPr>
          <a:xfrm>
            <a:off x="5958868" y="3741880"/>
            <a:ext cx="0" cy="13501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22" idx="2"/>
            <a:endCxn id="48" idx="0"/>
          </p:cNvCxnSpPr>
          <p:nvPr/>
        </p:nvCxnSpPr>
        <p:spPr>
          <a:xfrm>
            <a:off x="7579863" y="3741880"/>
            <a:ext cx="0" cy="13501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98853" y="3876895"/>
            <a:ext cx="1962019" cy="90010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Перечисляются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основании Поручений о перечислении на счет</a:t>
            </a:r>
          </a:p>
        </p:txBody>
      </p:sp>
      <p:sp>
        <p:nvSpPr>
          <p:cNvPr id="5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6565" y="3021800"/>
            <a:ext cx="1125125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Обороты с начала года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96678" y="2901273"/>
            <a:ext cx="345552" cy="345552"/>
          </a:xfrm>
          <a:prstGeom prst="rect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347098" y="2836458"/>
            <a:ext cx="410367" cy="410367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571153" y="2901273"/>
            <a:ext cx="345552" cy="345552"/>
          </a:xfrm>
          <a:prstGeom prst="rect">
            <a:avLst/>
          </a:prstGeom>
        </p:spPr>
      </p:pic>
      <p:sp>
        <p:nvSpPr>
          <p:cNvPr id="5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871700" y="3021799"/>
            <a:ext cx="1933329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Остатки </a:t>
            </a:r>
            <a:r>
              <a:rPr lang="ru-RU" sz="9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ЗС </a:t>
            </a:r>
            <a:r>
              <a:rPr lang="ru-RU" sz="9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19 «Невыясненные поступления прошлых лет» на дату перевода операций в подсистему управления доходами ГИИС ЭБ</a:t>
            </a:r>
          </a:p>
        </p:txBody>
      </p:sp>
      <p:pic>
        <p:nvPicPr>
          <p:cNvPr id="57" name="Рисунок 5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3616332" y="2836458"/>
            <a:ext cx="410367" cy="410367"/>
          </a:xfrm>
          <a:prstGeom prst="rect">
            <a:avLst/>
          </a:prstGeom>
        </p:spPr>
      </p:pic>
      <p:cxnSp>
        <p:nvCxnSpPr>
          <p:cNvPr id="58" name="Соединительная линия уступом 57"/>
          <p:cNvCxnSpPr/>
          <p:nvPr/>
        </p:nvCxnSpPr>
        <p:spPr>
          <a:xfrm rot="5400000">
            <a:off x="1667119" y="2479681"/>
            <a:ext cx="161635" cy="922602"/>
          </a:xfrm>
          <a:prstGeom prst="bentConnector3">
            <a:avLst>
              <a:gd name="adj1" fmla="val 38375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/>
          <p:nvPr/>
        </p:nvCxnSpPr>
        <p:spPr>
          <a:xfrm rot="16200000" flipH="1">
            <a:off x="2556439" y="2581413"/>
            <a:ext cx="161634" cy="719138"/>
          </a:xfrm>
          <a:prstGeom prst="bentConnector3">
            <a:avLst>
              <a:gd name="adj1" fmla="val 38375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57915" y="3876895"/>
            <a:ext cx="1123775" cy="90010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Не переносятся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7" name="Прямая со стрелкой 66"/>
          <p:cNvCxnSpPr>
            <a:stCxn id="52" idx="2"/>
            <a:endCxn id="66" idx="0"/>
          </p:cNvCxnSpPr>
          <p:nvPr/>
        </p:nvCxnSpPr>
        <p:spPr>
          <a:xfrm>
            <a:off x="1219128" y="3741880"/>
            <a:ext cx="675" cy="13501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871700" y="3876895"/>
            <a:ext cx="1933329" cy="90010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Переносятся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основании Реестров передаваемых (принимаемых) платежей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3" name="Прямая со стрелкой 72"/>
          <p:cNvCxnSpPr>
            <a:stCxn id="56" idx="2"/>
            <a:endCxn id="70" idx="0"/>
          </p:cNvCxnSpPr>
          <p:nvPr/>
        </p:nvCxnSpPr>
        <p:spPr>
          <a:xfrm>
            <a:off x="2838365" y="3741879"/>
            <a:ext cx="0" cy="135016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2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>
                <a:solidFill>
                  <a:schemeClr val="tx2"/>
                </a:solidFill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21950" y="6465"/>
            <a:ext cx="5028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Первый этап перехода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на новую модель бухгалтерского учета в СКП</a:t>
            </a: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66655" y="1856860"/>
            <a:ext cx="2428636" cy="57987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учета и отчетности ГИИС ЭБ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66655" y="3246825"/>
            <a:ext cx="2428636" cy="57987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«АСФК»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66655" y="893195"/>
            <a:ext cx="2428636" cy="57987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Корректировка учетных данных по ЕКС по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плана счетов переходного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периода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28729" y="1856860"/>
            <a:ext cx="2698666" cy="57987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Бухгалтерская справка (ф. 0504833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с применением бухгалтерских записей методом «Красное </a:t>
            </a:r>
            <a:r>
              <a:rPr lang="ru-RU" sz="1200" dirty="0" err="1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сторно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»</a:t>
            </a:r>
          </a:p>
        </p:txBody>
      </p:sp>
      <p:cxnSp>
        <p:nvCxnSpPr>
          <p:cNvPr id="19" name="Прямая со стрелкой 18"/>
          <p:cNvCxnSpPr>
            <a:stCxn id="13" idx="2"/>
            <a:endCxn id="9" idx="0"/>
          </p:cNvCxnSpPr>
          <p:nvPr/>
        </p:nvCxnSpPr>
        <p:spPr>
          <a:xfrm>
            <a:off x="2680973" y="1473071"/>
            <a:ext cx="0" cy="383789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9" idx="3"/>
            <a:endCxn id="17" idx="1"/>
          </p:cNvCxnSpPr>
          <p:nvPr/>
        </p:nvCxnSpPr>
        <p:spPr>
          <a:xfrm>
            <a:off x="3895291" y="2146798"/>
            <a:ext cx="1533438" cy="0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3850286" y="1446625"/>
            <a:ext cx="16218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latin typeface="Cambria" panose="02040503050406030204" pitchFamily="18" charset="0"/>
              </a:rPr>
              <a:t>ежедневно (</a:t>
            </a:r>
            <a:r>
              <a:rPr lang="ru-RU" sz="1000" dirty="0">
                <a:latin typeface="Cambria" panose="02040503050406030204" pitchFamily="18" charset="0"/>
              </a:rPr>
              <a:t>при наличии оборотов по счету </a:t>
            </a:r>
            <a:r>
              <a:rPr lang="ru-RU" sz="1000" dirty="0" smtClean="0">
                <a:latin typeface="Cambria" panose="02040503050406030204" pitchFamily="18" charset="0"/>
              </a:rPr>
              <a:t>02111 </a:t>
            </a:r>
            <a:r>
              <a:rPr lang="ru-RU" sz="1000" dirty="0">
                <a:latin typeface="Cambria" panose="02040503050406030204" pitchFamily="18" charset="0"/>
              </a:rPr>
              <a:t>нового плана </a:t>
            </a:r>
            <a:r>
              <a:rPr lang="ru-RU" sz="1000" dirty="0" smtClean="0">
                <a:latin typeface="Cambria" panose="02040503050406030204" pitchFamily="18" charset="0"/>
              </a:rPr>
              <a:t>счетов)</a:t>
            </a:r>
            <a:endParaRPr lang="ru-RU" sz="1000" dirty="0">
              <a:latin typeface="Cambria" panose="02040503050406030204" pitchFamily="18" charset="0"/>
            </a:endParaRPr>
          </a:p>
        </p:txBody>
      </p:sp>
      <p:sp>
        <p:nvSpPr>
          <p:cNvPr id="3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28729" y="2634528"/>
            <a:ext cx="2698666" cy="1377382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сумму дебетовых оборотов за день по счету 02111 нового плана счетов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Дебет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00000000000000000 0 29211 000</a:t>
            </a:r>
          </a:p>
          <a:p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Кредит 00000000000000000 0 49200 000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сумму кредитовых оборотов за день по счету 02111 нового плана счетов:</a:t>
            </a:r>
          </a:p>
          <a:p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Дебет 00000000000000000 0 49200 000</a:t>
            </a:r>
          </a:p>
          <a:p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Кредит 00000000000000000 0 29211 000</a:t>
            </a:r>
          </a:p>
        </p:txBody>
      </p:sp>
      <p:cxnSp>
        <p:nvCxnSpPr>
          <p:cNvPr id="33" name="Прямая со стрелкой 32"/>
          <p:cNvCxnSpPr>
            <a:stCxn id="17" idx="2"/>
            <a:endCxn id="31" idx="0"/>
          </p:cNvCxnSpPr>
          <p:nvPr/>
        </p:nvCxnSpPr>
        <p:spPr>
          <a:xfrm>
            <a:off x="6778062" y="2436735"/>
            <a:ext cx="0" cy="197793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466655" y="4215225"/>
            <a:ext cx="2428636" cy="57987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Отражение в регистрах казначейского учета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Прямая со стрелкой 36"/>
          <p:cNvCxnSpPr>
            <a:stCxn id="10" idx="2"/>
            <a:endCxn id="36" idx="0"/>
          </p:cNvCxnSpPr>
          <p:nvPr/>
        </p:nvCxnSpPr>
        <p:spPr>
          <a:xfrm>
            <a:off x="2680973" y="3826700"/>
            <a:ext cx="0" cy="38852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428729" y="4215225"/>
            <a:ext cx="2698666" cy="57987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Информация о записях учета </a:t>
            </a: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(тип ЭББ)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 стрелкой 47"/>
          <p:cNvCxnSpPr>
            <a:stCxn id="31" idx="2"/>
            <a:endCxn id="47" idx="0"/>
          </p:cNvCxnSpPr>
          <p:nvPr/>
        </p:nvCxnSpPr>
        <p:spPr>
          <a:xfrm>
            <a:off x="6778062" y="4011910"/>
            <a:ext cx="0" cy="203315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Соединительная линия уступом 53"/>
          <p:cNvCxnSpPr>
            <a:stCxn id="47" idx="1"/>
            <a:endCxn id="10" idx="3"/>
          </p:cNvCxnSpPr>
          <p:nvPr/>
        </p:nvCxnSpPr>
        <p:spPr>
          <a:xfrm rot="10800000">
            <a:off x="3895291" y="3536763"/>
            <a:ext cx="1533438" cy="96840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8" name="Picture 14" descr="http://taiphu.net/images/583fe9ced0a3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5" r="31963"/>
          <a:stretch/>
        </p:blipFill>
        <p:spPr bwMode="auto">
          <a:xfrm>
            <a:off x="162328" y="816555"/>
            <a:ext cx="1169313" cy="1710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70969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5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Регистры казначейского учета </a:t>
            </a:r>
            <a:r>
              <a:rPr lang="ru-RU" sz="1600" b="1" dirty="0" err="1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ОБУиО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ТОФК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456766" y="1086585"/>
            <a:ext cx="3285364" cy="57987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Регистры казначейского учета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формируемые </a:t>
            </a:r>
            <a:r>
              <a:rPr lang="ru-RU" sz="12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ОБУиО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 по счетам нового плана счетов</a:t>
            </a: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96525" y="2298619"/>
            <a:ext cx="1710190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Журнал по прочим операциям </a:t>
            </a:r>
            <a:endParaRPr lang="ru-RU" sz="12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0504071)</a:t>
            </a: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432882" y="2298619"/>
            <a:ext cx="2324583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Ведомость сверки взаимосвязанных расчетов в рамках одного органа Федерального казначейства </a:t>
            </a:r>
            <a:endParaRPr lang="ru-RU" sz="10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0531343)</a:t>
            </a: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186735" y="2298619"/>
            <a:ext cx="1485165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Главная книга </a:t>
            </a:r>
            <a:endParaRPr lang="ru-RU" sz="12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0504072)</a:t>
            </a: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851920" y="2298619"/>
            <a:ext cx="2430270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Ведомость учета внутренних расчетов между органами, осуществляющими кассовое обслуживание исполнения бюджета (ф. 0504061)</a:t>
            </a:r>
          </a:p>
        </p:txBody>
      </p:sp>
      <p:cxnSp>
        <p:nvCxnSpPr>
          <p:cNvPr id="10" name="Соединительная линия уступом 9"/>
          <p:cNvCxnSpPr>
            <a:stCxn id="5" idx="2"/>
            <a:endCxn id="6" idx="0"/>
          </p:cNvCxnSpPr>
          <p:nvPr/>
        </p:nvCxnSpPr>
        <p:spPr>
          <a:xfrm rot="5400000">
            <a:off x="2309455" y="508626"/>
            <a:ext cx="632158" cy="2947828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Соединительная линия уступом 12"/>
          <p:cNvCxnSpPr>
            <a:stCxn id="5" idx="2"/>
            <a:endCxn id="8" idx="0"/>
          </p:cNvCxnSpPr>
          <p:nvPr/>
        </p:nvCxnSpPr>
        <p:spPr>
          <a:xfrm rot="5400000">
            <a:off x="3198304" y="1397475"/>
            <a:ext cx="632158" cy="117013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5" idx="2"/>
            <a:endCxn id="7" idx="0"/>
          </p:cNvCxnSpPr>
          <p:nvPr/>
        </p:nvCxnSpPr>
        <p:spPr>
          <a:xfrm rot="16200000" flipH="1">
            <a:off x="5531232" y="234677"/>
            <a:ext cx="632158" cy="3495726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stCxn id="5" idx="2"/>
            <a:endCxn id="9" idx="0"/>
          </p:cNvCxnSpPr>
          <p:nvPr/>
        </p:nvCxnSpPr>
        <p:spPr>
          <a:xfrm rot="16200000" flipH="1">
            <a:off x="4267172" y="1498736"/>
            <a:ext cx="632158" cy="967607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Левая фигурная скобка 22"/>
          <p:cNvSpPr/>
          <p:nvPr/>
        </p:nvSpPr>
        <p:spPr>
          <a:xfrm rot="16200000">
            <a:off x="3191431" y="242973"/>
            <a:ext cx="195856" cy="5985666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11437F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Левая фигурная скобка 24"/>
          <p:cNvSpPr/>
          <p:nvPr/>
        </p:nvSpPr>
        <p:spPr>
          <a:xfrm rot="16200000">
            <a:off x="7497247" y="2073514"/>
            <a:ext cx="195856" cy="2324584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11437F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59044" y="3583401"/>
            <a:ext cx="48930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Установлены п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риказом Минфина России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от 30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.03.2015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№52н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192180" y="3387120"/>
            <a:ext cx="27003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Установлен письмом </a:t>
            </a: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Федерального казначейства </a:t>
            </a: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 30.08.2024 № 07-04-05/02-24873</a:t>
            </a:r>
            <a:endParaRPr lang="ru-RU" sz="12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707915" y="2053231"/>
            <a:ext cx="495055" cy="49505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3409710" y="2053231"/>
            <a:ext cx="495055" cy="49505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034662" y="2053231"/>
            <a:ext cx="495055" cy="495055"/>
          </a:xfrm>
          <a:prstGeom prst="rect">
            <a:avLst/>
          </a:prstGeom>
        </p:spPr>
      </p:pic>
      <p:pic>
        <p:nvPicPr>
          <p:cNvPr id="3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2450" y="2128964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8385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6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046" t="19433" r="28526" b="19284"/>
          <a:stretch/>
        </p:blipFill>
        <p:spPr>
          <a:xfrm>
            <a:off x="881590" y="726545"/>
            <a:ext cx="7078668" cy="3428077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881590" y="1570548"/>
            <a:ext cx="7055910" cy="10078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405567" y="1003417"/>
            <a:ext cx="1938319" cy="360040"/>
          </a:xfrm>
          <a:prstGeom prst="wedgeRoundRectCallout">
            <a:avLst>
              <a:gd name="adj1" fmla="val 28884"/>
              <a:gd name="adj2" fmla="val 120104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Строка «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Наименование бюджета» не заполняются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10113" y="2039577"/>
            <a:ext cx="1447800" cy="1567025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6957265" y="1808450"/>
            <a:ext cx="1600749" cy="540060"/>
          </a:xfrm>
          <a:prstGeom prst="wedgeRoundRectCallout">
            <a:avLst>
              <a:gd name="adj1" fmla="val -59944"/>
              <a:gd name="adj2" fmla="val 37727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Формируется по 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кодам счетов казначейского </a:t>
            </a:r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6050" y="2034802"/>
            <a:ext cx="666750" cy="147785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405567" y="3603686"/>
            <a:ext cx="1677233" cy="353334"/>
          </a:xfrm>
          <a:prstGeom prst="wedgeRoundRectCallout">
            <a:avLst>
              <a:gd name="adj1" fmla="val 32955"/>
              <a:gd name="adj2" fmla="val -98703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Графы 2 и 3 не заполняются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6595" y="4220674"/>
            <a:ext cx="7650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Контроль учетных данных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структуре 53-значных номеров счетов казначейского учета и дополнительных аналитических кодов в разрезе первичных учетных документов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осуществляется с применением функционала подсистемы учета и отчетности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«Просмотр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записей учета НПС»</a:t>
            </a:r>
            <a:endParaRPr lang="ru-RU" sz="1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E3F6A29-DFE9-6441-B559-C8B34A1D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06" y="4101920"/>
            <a:ext cx="732884" cy="720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Регистры казначейского учета </a:t>
            </a:r>
            <a:r>
              <a:rPr lang="ru-RU" sz="1600" b="1" dirty="0" err="1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ОБУиО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ТОФК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985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en-US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</a:t>
            </a:r>
            <a:r>
              <a:rPr lang="ru-RU" sz="1200" b="1" dirty="0">
                <a:solidFill>
                  <a:schemeClr val="tx2"/>
                </a:solidFill>
                <a:latin typeface="Cambria" panose="02040503050406030204" pitchFamily="18" charset="0"/>
              </a:rPr>
              <a:t>7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474" t="20688" r="29285" b="41712"/>
          <a:stretch/>
        </p:blipFill>
        <p:spPr>
          <a:xfrm>
            <a:off x="386535" y="906565"/>
            <a:ext cx="8176440" cy="261055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12724" y="1898857"/>
            <a:ext cx="7911238" cy="11874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379941" y="1222691"/>
            <a:ext cx="1938319" cy="360040"/>
          </a:xfrm>
          <a:prstGeom prst="wedgeRoundRectCallout">
            <a:avLst>
              <a:gd name="adj1" fmla="val 29668"/>
              <a:gd name="adj2" fmla="val 148969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Строка «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Наименование бюджета» не заполняются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1433" y="2370190"/>
            <a:ext cx="1153526" cy="95037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9" name="Скругленная прямоугольная выноска 8"/>
          <p:cNvSpPr/>
          <p:nvPr/>
        </p:nvSpPr>
        <p:spPr>
          <a:xfrm>
            <a:off x="379941" y="3524631"/>
            <a:ext cx="1841715" cy="387377"/>
          </a:xfrm>
          <a:prstGeom prst="wedgeRoundRectCallout">
            <a:avLst>
              <a:gd name="adj1" fmla="val -5611"/>
              <a:gd name="adj2" fmla="val -119839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Формируется по 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кодам счетов казначейского </a:t>
            </a:r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26594" y="4220674"/>
            <a:ext cx="76958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Контроль учетных данных </a:t>
            </a:r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структуре 53-значных номеров счетов казначейского учета и дополнительных аналитических кодов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 применением функционала подсистемы учета и отчетности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«Просмотр остатков и оборотов НПС»</a:t>
            </a:r>
            <a:endParaRPr lang="ru-RU" sz="1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6E3F6A29-DFE9-6441-B559-C8B34A1D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705" y="4101920"/>
            <a:ext cx="737195" cy="72008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Регистры казначейского учета </a:t>
            </a:r>
            <a:r>
              <a:rPr lang="ru-RU" sz="1600" b="1" dirty="0" err="1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ОБУиО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ТОФК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355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18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4473" t="22438" r="28836" b="25124"/>
          <a:stretch/>
        </p:blipFill>
        <p:spPr>
          <a:xfrm>
            <a:off x="611560" y="925329"/>
            <a:ext cx="8061252" cy="3565410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7171151" y="2005475"/>
            <a:ext cx="1465545" cy="230422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12724" y="1897693"/>
            <a:ext cx="5117934" cy="1127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7337" y="2563660"/>
            <a:ext cx="5103321" cy="11691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11868" y="3131508"/>
            <a:ext cx="2924828" cy="1196234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12" name="Скругленная прямоугольная выноска 11"/>
          <p:cNvSpPr/>
          <p:nvPr/>
        </p:nvSpPr>
        <p:spPr>
          <a:xfrm>
            <a:off x="341530" y="1223469"/>
            <a:ext cx="1938319" cy="360040"/>
          </a:xfrm>
          <a:prstGeom prst="wedgeRoundRectCallout">
            <a:avLst>
              <a:gd name="adj1" fmla="val 30960"/>
              <a:gd name="adj2" fmla="val 145491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Строки «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Наименование бюджета» не заполняются</a:t>
            </a:r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>
            <a:off x="6434671" y="1171801"/>
            <a:ext cx="2565285" cy="670677"/>
          </a:xfrm>
          <a:prstGeom prst="wedgeRoundRectCallout">
            <a:avLst>
              <a:gd name="adj1" fmla="val 9204"/>
              <a:gd name="adj2" fmla="val 86804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Формируется отдельно </a:t>
            </a:r>
            <a:r>
              <a:rPr lang="ru-RU" sz="8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полученным средствам (по счету 03410 </a:t>
            </a:r>
            <a:r>
              <a:rPr lang="ru-RU" sz="8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 </a:t>
            </a:r>
            <a:r>
              <a:rPr lang="ru-RU" sz="8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отражением в 44-46 разрядах номера счета кода </a:t>
            </a:r>
            <a:r>
              <a:rPr lang="ru-RU" sz="8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510) и </a:t>
            </a:r>
            <a:r>
              <a:rPr lang="ru-RU" sz="8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переданным средствам (по счету 03410 </a:t>
            </a:r>
            <a:r>
              <a:rPr lang="ru-RU" sz="8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 </a:t>
            </a:r>
            <a:r>
              <a:rPr lang="ru-RU" sz="8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отражением в 44-46 разрядах номера счета кода </a:t>
            </a:r>
            <a:r>
              <a:rPr lang="ru-RU" sz="8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610)</a:t>
            </a:r>
            <a:endParaRPr lang="ru-RU" sz="8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5877145" y="4526959"/>
            <a:ext cx="2385265" cy="414718"/>
          </a:xfrm>
          <a:prstGeom prst="wedgeRoundRectCallout">
            <a:avLst>
              <a:gd name="adj1" fmla="val -10862"/>
              <a:gd name="adj2" fmla="val -113798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Формируется по 53-значным номерам </a:t>
            </a:r>
            <a:r>
              <a:rPr lang="ru-RU" sz="10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счетов казначейского </a:t>
            </a:r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Регистры казначейского учета </a:t>
            </a:r>
            <a:r>
              <a:rPr lang="ru-RU" sz="1600" b="1" dirty="0" err="1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ОБУиО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ТОФК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498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750" t="16017" r="9642" b="51209"/>
          <a:stretch/>
        </p:blipFill>
        <p:spPr>
          <a:xfrm>
            <a:off x="296525" y="852951"/>
            <a:ext cx="8536017" cy="2013345"/>
          </a:xfrm>
          <a:prstGeom prst="rect">
            <a:avLst/>
          </a:prstGeom>
        </p:spPr>
      </p:pic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19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329808" y="1365963"/>
            <a:ext cx="475989" cy="9394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767641" y="771550"/>
            <a:ext cx="1215135" cy="450869"/>
          </a:xfrm>
          <a:prstGeom prst="wedgeRoundRectCallout">
            <a:avLst>
              <a:gd name="adj1" fmla="val 77444"/>
              <a:gd name="adj2" fmla="val 86744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Формируется по счету 03430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1600" y="3941352"/>
            <a:ext cx="804021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Cambria" panose="02040503050406030204" pitchFamily="18" charset="0"/>
              </a:rPr>
              <a:t>Главным бухгалтером </a:t>
            </a:r>
            <a:r>
              <a:rPr lang="ru-RU" sz="1200" dirty="0">
                <a:latin typeface="Cambria" panose="02040503050406030204" pitchFamily="18" charset="0"/>
              </a:rPr>
              <a:t>(</a:t>
            </a:r>
            <a:r>
              <a:rPr lang="ru-RU" sz="1200" dirty="0" smtClean="0">
                <a:latin typeface="Cambria" panose="02040503050406030204" pitchFamily="18" charset="0"/>
              </a:rPr>
              <a:t>начальником </a:t>
            </a:r>
            <a:r>
              <a:rPr lang="ru-RU" sz="1200" dirty="0" err="1" smtClean="0">
                <a:latin typeface="Cambria" panose="02040503050406030204" pitchFamily="18" charset="0"/>
              </a:rPr>
              <a:t>ОБУиО</a:t>
            </a:r>
            <a:r>
              <a:rPr lang="ru-RU" sz="1200" dirty="0" smtClean="0">
                <a:latin typeface="Cambria" panose="02040503050406030204" pitchFamily="18" charset="0"/>
              </a:rPr>
              <a:t>) ТОФК устанавливаются </a:t>
            </a:r>
            <a:r>
              <a:rPr lang="ru-RU" sz="1200" b="1" dirty="0" smtClean="0">
                <a:latin typeface="Cambria" panose="02040503050406030204" pitchFamily="18" charset="0"/>
              </a:rPr>
              <a:t>периодичность и режим </a:t>
            </a:r>
            <a:r>
              <a:rPr lang="ru-RU" sz="1200" dirty="0" smtClean="0">
                <a:latin typeface="Cambria" panose="02040503050406030204" pitchFamily="18" charset="0"/>
              </a:rPr>
              <a:t>формирования.</a:t>
            </a:r>
          </a:p>
          <a:p>
            <a:endParaRPr lang="ru-RU" sz="1200" dirty="0" smtClean="0">
              <a:latin typeface="Cambria" panose="02040503050406030204" pitchFamily="18" charset="0"/>
            </a:endParaRPr>
          </a:p>
          <a:p>
            <a:r>
              <a:rPr lang="ru-RU" sz="1200" dirty="0" smtClean="0">
                <a:latin typeface="Cambria" panose="02040503050406030204" pitchFamily="18" charset="0"/>
              </a:rPr>
              <a:t>Формирование может </a:t>
            </a:r>
            <a:r>
              <a:rPr lang="ru-RU" sz="1200" dirty="0">
                <a:latin typeface="Cambria" panose="02040503050406030204" pitchFamily="18" charset="0"/>
              </a:rPr>
              <a:t>осуществляться в следующих </a:t>
            </a:r>
            <a:r>
              <a:rPr lang="ru-RU" sz="1200" b="1" dirty="0">
                <a:latin typeface="Cambria" panose="02040503050406030204" pitchFamily="18" charset="0"/>
              </a:rPr>
              <a:t>режимах</a:t>
            </a:r>
            <a:r>
              <a:rPr lang="ru-RU" sz="1200" dirty="0">
                <a:latin typeface="Cambria" panose="02040503050406030204" pitchFamily="18" charset="0"/>
              </a:rPr>
              <a:t>:</a:t>
            </a:r>
          </a:p>
          <a:p>
            <a:r>
              <a:rPr lang="ru-RU" sz="1200" b="1" dirty="0" smtClean="0">
                <a:latin typeface="Cambria" panose="02040503050406030204" pitchFamily="18" charset="0"/>
              </a:rPr>
              <a:t>с </a:t>
            </a:r>
            <a:r>
              <a:rPr lang="ru-RU" sz="1200" b="1" dirty="0">
                <a:latin typeface="Cambria" panose="02040503050406030204" pitchFamily="18" charset="0"/>
              </a:rPr>
              <a:t>учетом завершенных межсистемных расчетов</a:t>
            </a:r>
            <a:r>
              <a:rPr lang="ru-RU" sz="1200" dirty="0">
                <a:latin typeface="Cambria" panose="02040503050406030204" pitchFamily="18" charset="0"/>
              </a:rPr>
              <a:t>;</a:t>
            </a:r>
          </a:p>
          <a:p>
            <a:r>
              <a:rPr lang="ru-RU" sz="1200" b="1" dirty="0">
                <a:latin typeface="Cambria" panose="02040503050406030204" pitchFamily="18" charset="0"/>
              </a:rPr>
              <a:t>без учета завершенных межсистемных расчетов</a:t>
            </a:r>
            <a:r>
              <a:rPr lang="ru-RU" sz="1200" dirty="0" smtClean="0">
                <a:latin typeface="Cambria" panose="02040503050406030204" pitchFamily="18" charset="0"/>
              </a:rPr>
              <a:t>.</a:t>
            </a:r>
            <a:endParaRPr lang="ru-RU" sz="1200" dirty="0">
              <a:latin typeface="Cambria" panose="020405030504060302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E3F6A29-DFE9-6441-B559-C8B34A1DE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504" y="3941351"/>
            <a:ext cx="855095" cy="964851"/>
          </a:xfrm>
          <a:prstGeom prst="rect">
            <a:avLst/>
          </a:prstGeom>
        </p:spPr>
      </p:pic>
      <p:sp>
        <p:nvSpPr>
          <p:cNvPr id="14" name="Левая фигурная скобка 13"/>
          <p:cNvSpPr/>
          <p:nvPr/>
        </p:nvSpPr>
        <p:spPr>
          <a:xfrm rot="16200000">
            <a:off x="1816871" y="2026342"/>
            <a:ext cx="144359" cy="1833567"/>
          </a:xfrm>
          <a:prstGeom prst="leftBrace">
            <a:avLst>
              <a:gd name="adj1" fmla="val 14078"/>
              <a:gd name="adj2" fmla="val 48612"/>
            </a:avLst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Левая фигурная скобка 14"/>
          <p:cNvSpPr/>
          <p:nvPr/>
        </p:nvSpPr>
        <p:spPr>
          <a:xfrm rot="16200000">
            <a:off x="3465454" y="2239962"/>
            <a:ext cx="137359" cy="1399327"/>
          </a:xfrm>
          <a:prstGeom prst="leftBrace">
            <a:avLst>
              <a:gd name="adj1" fmla="val 14078"/>
              <a:gd name="adj2" fmla="val 48612"/>
            </a:avLst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5723269" y="1410110"/>
            <a:ext cx="143622" cy="3065293"/>
          </a:xfrm>
          <a:prstGeom prst="leftBrace">
            <a:avLst>
              <a:gd name="adj1" fmla="val 14078"/>
              <a:gd name="adj2" fmla="val 48612"/>
            </a:avLst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926595" y="3095970"/>
            <a:ext cx="1845205" cy="495054"/>
          </a:xfrm>
          <a:prstGeom prst="roundRect">
            <a:avLst>
              <a:gd name="adj" fmla="val 3010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Реквизиты первичного учетного документа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834470" y="3095969"/>
            <a:ext cx="2014254" cy="495055"/>
          </a:xfrm>
          <a:prstGeom prst="roundRect">
            <a:avLst>
              <a:gd name="adj" fmla="val 3010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Реквизиты казначейских счетов (отправителя и получателя платежа)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912557" y="3091374"/>
            <a:ext cx="2415169" cy="499650"/>
          </a:xfrm>
          <a:prstGeom prst="roundRect">
            <a:avLst>
              <a:gd name="adj" fmla="val 3010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Записи казначейского учета по перечислению и зачислению денежных средств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Левая фигурная скобка 21"/>
          <p:cNvSpPr/>
          <p:nvPr/>
        </p:nvSpPr>
        <p:spPr>
          <a:xfrm rot="16200000">
            <a:off x="8006917" y="2216424"/>
            <a:ext cx="148326" cy="1449433"/>
          </a:xfrm>
          <a:prstGeom prst="leftBrace">
            <a:avLst>
              <a:gd name="adj1" fmla="val 14078"/>
              <a:gd name="adj2" fmla="val 48612"/>
            </a:avLst>
          </a:prstGeom>
          <a:noFill/>
          <a:ln w="12700">
            <a:solidFill>
              <a:srgbClr val="FF0000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375209" y="3091374"/>
            <a:ext cx="1430588" cy="495054"/>
          </a:xfrm>
          <a:prstGeom prst="roundRect">
            <a:avLst>
              <a:gd name="adj" fmla="val 3010"/>
            </a:avLst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Обороты и остатки за период по счету 03430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037546" y="1684610"/>
            <a:ext cx="2774514" cy="102133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ru-RU" sz="3346">
              <a:latin typeface="Cambria" panose="02040503050406030204" pitchFamily="18" charset="0"/>
            </a:endParaRPr>
          </a:p>
        </p:txBody>
      </p:sp>
      <p:sp>
        <p:nvSpPr>
          <p:cNvPr id="25" name="Скругленная прямоугольная выноска 24"/>
          <p:cNvSpPr/>
          <p:nvPr/>
        </p:nvSpPr>
        <p:spPr>
          <a:xfrm>
            <a:off x="4301970" y="1274807"/>
            <a:ext cx="1388587" cy="450869"/>
          </a:xfrm>
          <a:prstGeom prst="wedgeRoundRectCallout">
            <a:avLst>
              <a:gd name="adj1" fmla="val 75575"/>
              <a:gd name="adj2" fmla="val 42292"/>
              <a:gd name="adj3" fmla="val 16667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Остатки на начало и конец периода по счету 03430</a:t>
            </a:r>
            <a:endParaRPr lang="ru-RU" sz="10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Регистры казначейского учета </a:t>
            </a:r>
            <a:r>
              <a:rPr lang="ru-RU" sz="1600" b="1" dirty="0" err="1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ОБУиО</a:t>
            </a:r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ТОФК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473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20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016605" y="771550"/>
            <a:ext cx="5609498" cy="27691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Бюджетная (казначейская) отчетность по счетам нового плана счетов </a:t>
            </a:r>
            <a:endParaRPr lang="ru-RU" sz="1200" b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8" y="1159256"/>
            <a:ext cx="4905545" cy="64740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1. Отчет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 операциях по поступлениям в бюджетную систему Российской Федерации, учитываемым органами Федерального казначейства (ф. 0503153)</a:t>
            </a: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7" y="1941680"/>
            <a:ext cx="4905546" cy="76508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2. Отчет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 казначейском обслуживании операций со средствами бюджетных, автономных учреждений, участников казначейского сопровождения и получателей средств из бюджета (ф. 0503158)</a:t>
            </a: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7" y="2833111"/>
            <a:ext cx="4905546" cy="32370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3. Справка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0503125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по счету 03410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7" y="3296732"/>
            <a:ext cx="4905546" cy="40014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4. Баланс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в системе казначейских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платежей (ф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0503195)</a:t>
            </a:r>
          </a:p>
        </p:txBody>
      </p:sp>
      <p:sp>
        <p:nvSpPr>
          <p:cNvPr id="3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7" y="3831890"/>
            <a:ext cx="4905546" cy="4500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5. Отчет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 движении денежных средств в системе казначейских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платежей (ф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0503196)</a:t>
            </a:r>
          </a:p>
        </p:txBody>
      </p:sp>
      <p:sp>
        <p:nvSpPr>
          <p:cNvPr id="3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60517" y="4423678"/>
            <a:ext cx="4905546" cy="398322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6. Оперативный баланс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операций в системе казначейских платежей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0531377)</a:t>
            </a: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" y="1018317"/>
            <a:ext cx="1225290" cy="12834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2" name="Соединительная линия уступом 41"/>
          <p:cNvCxnSpPr>
            <a:endCxn id="6" idx="1"/>
          </p:cNvCxnSpPr>
          <p:nvPr/>
        </p:nvCxnSpPr>
        <p:spPr>
          <a:xfrm rot="16200000" flipH="1">
            <a:off x="1075760" y="1198203"/>
            <a:ext cx="434498" cy="135017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>
            <a:endCxn id="8" idx="1"/>
          </p:cNvCxnSpPr>
          <p:nvPr/>
        </p:nvCxnSpPr>
        <p:spPr>
          <a:xfrm rot="16200000" flipH="1">
            <a:off x="858546" y="1822252"/>
            <a:ext cx="868928" cy="135014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endCxn id="32" idx="1"/>
          </p:cNvCxnSpPr>
          <p:nvPr/>
        </p:nvCxnSpPr>
        <p:spPr>
          <a:xfrm rot="16200000" flipH="1">
            <a:off x="939472" y="2573918"/>
            <a:ext cx="707076" cy="135014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Соединительная линия уступом 57"/>
          <p:cNvCxnSpPr>
            <a:endCxn id="34" idx="1"/>
          </p:cNvCxnSpPr>
          <p:nvPr/>
        </p:nvCxnSpPr>
        <p:spPr>
          <a:xfrm rot="16200000" flipH="1">
            <a:off x="1015254" y="3151541"/>
            <a:ext cx="555514" cy="135012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endCxn id="35" idx="1"/>
          </p:cNvCxnSpPr>
          <p:nvPr/>
        </p:nvCxnSpPr>
        <p:spPr>
          <a:xfrm rot="16200000" flipH="1">
            <a:off x="977973" y="3674371"/>
            <a:ext cx="630070" cy="135017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>
            <a:endCxn id="36" idx="1"/>
          </p:cNvCxnSpPr>
          <p:nvPr/>
        </p:nvCxnSpPr>
        <p:spPr>
          <a:xfrm rot="16200000" flipH="1">
            <a:off x="987690" y="4250012"/>
            <a:ext cx="610638" cy="135016"/>
          </a:xfrm>
          <a:prstGeom prst="bentConnector2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Левая фигурная скобка 81"/>
          <p:cNvSpPr/>
          <p:nvPr/>
        </p:nvSpPr>
        <p:spPr>
          <a:xfrm rot="10800000">
            <a:off x="6356073" y="1145091"/>
            <a:ext cx="195856" cy="1561674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Левая фигурная скобка 82"/>
          <p:cNvSpPr/>
          <p:nvPr/>
        </p:nvSpPr>
        <p:spPr>
          <a:xfrm rot="10800000">
            <a:off x="6356073" y="3288081"/>
            <a:ext cx="195856" cy="1008345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Левая фигурная скобка 83"/>
          <p:cNvSpPr/>
          <p:nvPr/>
        </p:nvSpPr>
        <p:spPr>
          <a:xfrm rot="10800000">
            <a:off x="6356072" y="4371950"/>
            <a:ext cx="195856" cy="453378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68230" y="1516399"/>
            <a:ext cx="2183166" cy="81905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Приказы Минфина России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от 28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.12.2010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191н и Федерального казначейства от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14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.12.2023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453</a:t>
            </a:r>
            <a:endParaRPr lang="ru-RU" sz="12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8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54319" y="4236935"/>
            <a:ext cx="2183166" cy="58506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Федерального казначейства от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14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.12.2023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453</a:t>
            </a:r>
            <a:endParaRPr lang="ru-RU" sz="12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8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54319" y="3336835"/>
            <a:ext cx="2183166" cy="81009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Приказы Минфина России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от 30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.06.2020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 №126н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 и Федерального казначейства от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14</a:t>
            </a:r>
            <a:r>
              <a:rPr lang="en-US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.12.2023 </a:t>
            </a:r>
            <a:r>
              <a:rPr lang="ru-RU" sz="12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12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453</a:t>
            </a:r>
            <a:endParaRPr lang="ru-RU" sz="12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9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68230" y="2427767"/>
            <a:ext cx="2183166" cy="81905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Приказы Минфина России </a:t>
            </a:r>
            <a:endParaRPr lang="en-US" sz="9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от</a:t>
            </a:r>
            <a:r>
              <a:rPr lang="en-US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  <a:r>
              <a:rPr lang="ru-RU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28</a:t>
            </a:r>
            <a:r>
              <a:rPr lang="en-US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.12.2010 </a:t>
            </a:r>
            <a:r>
              <a:rPr lang="ru-RU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191н</a:t>
            </a:r>
            <a:r>
              <a:rPr lang="en-US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,</a:t>
            </a:r>
            <a:r>
              <a:rPr lang="ru-RU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 Федерального казначейства от </a:t>
            </a:r>
            <a:r>
              <a:rPr lang="ru-RU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14</a:t>
            </a:r>
            <a:r>
              <a:rPr lang="en-US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.12.2023 </a:t>
            </a:r>
            <a:r>
              <a:rPr lang="ru-RU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№</a:t>
            </a:r>
            <a:r>
              <a:rPr lang="ru-RU" sz="9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453 и письмо Федерального </a:t>
            </a:r>
            <a:r>
              <a:rPr lang="ru-RU" sz="9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казначейства от 30.08.2024 № 07-04-05/02-24873</a:t>
            </a:r>
          </a:p>
        </p:txBody>
      </p:sp>
      <p:sp>
        <p:nvSpPr>
          <p:cNvPr id="91" name="Левая фигурная скобка 90"/>
          <p:cNvSpPr/>
          <p:nvPr/>
        </p:nvSpPr>
        <p:spPr>
          <a:xfrm rot="10800000">
            <a:off x="6356072" y="2795069"/>
            <a:ext cx="195856" cy="392804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6896" y="1844157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575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21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66555" y="950880"/>
            <a:ext cx="2404423" cy="112512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о казначейском обслуживании операций со средствами бюджетных, автономных учреждений, участников казначейского сопровождения и получателей средств из бюджета </a:t>
            </a:r>
            <a:endParaRPr lang="ru-RU" sz="10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0503158)</a:t>
            </a:r>
          </a:p>
        </p:txBody>
      </p:sp>
      <p:sp>
        <p:nvSpPr>
          <p:cNvPr id="2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1" y="2255335"/>
            <a:ext cx="2160240" cy="4057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1. Остатки средств </a:t>
            </a:r>
          </a:p>
        </p:txBody>
      </p:sp>
      <p:sp>
        <p:nvSpPr>
          <p:cNvPr id="3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1" y="2705385"/>
            <a:ext cx="2160240" cy="4057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2. Поступления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1" y="3155435"/>
            <a:ext cx="2160240" cy="4057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3. Выбытия 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1" y="3605485"/>
            <a:ext cx="2160240" cy="54075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4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Поступления и выбытия источников финансирования дефицита</a:t>
            </a:r>
          </a:p>
        </p:txBody>
      </p:sp>
      <p:sp>
        <p:nvSpPr>
          <p:cNvPr id="3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3245" y="4191240"/>
            <a:ext cx="2158576" cy="4057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Раздел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5. Изменение остатков по внутренним расчетам </a:t>
            </a:r>
          </a:p>
        </p:txBody>
      </p:sp>
      <p:sp>
        <p:nvSpPr>
          <p:cNvPr id="39" name="Равно 38"/>
          <p:cNvSpPr/>
          <p:nvPr/>
        </p:nvSpPr>
        <p:spPr>
          <a:xfrm>
            <a:off x="3168401" y="1406623"/>
            <a:ext cx="503500" cy="348653"/>
          </a:xfrm>
          <a:prstGeom prst="mathEqual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896925" y="950880"/>
            <a:ext cx="1800201" cy="112512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по операциям со средствами бюджетных, автономных учреждений и иных юридических лиц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0503154)</a:t>
            </a:r>
          </a:p>
        </p:txBody>
      </p:sp>
      <p:sp>
        <p:nvSpPr>
          <p:cNvPr id="4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77191" y="950880"/>
            <a:ext cx="1935269" cy="112512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о поступлении и выбытии средств бюджетных, автономных учреждений и иных юридических лиц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0503155)</a:t>
            </a:r>
          </a:p>
        </p:txBody>
      </p:sp>
      <p:sp>
        <p:nvSpPr>
          <p:cNvPr id="2" name="Плюс 1"/>
          <p:cNvSpPr/>
          <p:nvPr/>
        </p:nvSpPr>
        <p:spPr>
          <a:xfrm>
            <a:off x="5894549" y="1288419"/>
            <a:ext cx="612667" cy="562561"/>
          </a:xfrm>
          <a:prstGeom prst="mathPlus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4" name="Соединительная линия уступом 43"/>
          <p:cNvCxnSpPr>
            <a:endCxn id="29" idx="1"/>
          </p:cNvCxnSpPr>
          <p:nvPr/>
        </p:nvCxnSpPr>
        <p:spPr>
          <a:xfrm rot="16200000" flipH="1">
            <a:off x="532974" y="2199596"/>
            <a:ext cx="382198" cy="135015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Соединительная линия уступом 45"/>
          <p:cNvCxnSpPr>
            <a:endCxn id="30" idx="1"/>
          </p:cNvCxnSpPr>
          <p:nvPr/>
        </p:nvCxnSpPr>
        <p:spPr>
          <a:xfrm rot="16200000" flipH="1">
            <a:off x="499050" y="2615721"/>
            <a:ext cx="450047" cy="135016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Соединительная линия уступом 46"/>
          <p:cNvCxnSpPr>
            <a:endCxn id="32" idx="1"/>
          </p:cNvCxnSpPr>
          <p:nvPr/>
        </p:nvCxnSpPr>
        <p:spPr>
          <a:xfrm rot="16200000" flipH="1">
            <a:off x="499050" y="3065772"/>
            <a:ext cx="450046" cy="135016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Соединительная линия уступом 47"/>
          <p:cNvCxnSpPr>
            <a:endCxn id="33" idx="1"/>
          </p:cNvCxnSpPr>
          <p:nvPr/>
        </p:nvCxnSpPr>
        <p:spPr>
          <a:xfrm rot="16200000" flipH="1">
            <a:off x="319115" y="3403393"/>
            <a:ext cx="809917" cy="135016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Соединительная линия уступом 54"/>
          <p:cNvCxnSpPr>
            <a:endCxn id="37" idx="1"/>
          </p:cNvCxnSpPr>
          <p:nvPr/>
        </p:nvCxnSpPr>
        <p:spPr>
          <a:xfrm rot="16200000" flipH="1">
            <a:off x="398447" y="3999309"/>
            <a:ext cx="652915" cy="136681"/>
          </a:xfrm>
          <a:prstGeom prst="bentConnector2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Соединительная линия уступом 58"/>
          <p:cNvCxnSpPr>
            <a:stCxn id="40" idx="2"/>
            <a:endCxn id="29" idx="3"/>
          </p:cNvCxnSpPr>
          <p:nvPr/>
        </p:nvCxnSpPr>
        <p:spPr>
          <a:xfrm rot="5400000">
            <a:off x="3683326" y="1344502"/>
            <a:ext cx="382197" cy="1845205"/>
          </a:xfrm>
          <a:prstGeom prst="bentConnector2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Соединительная линия уступом 61"/>
          <p:cNvCxnSpPr>
            <a:stCxn id="43" idx="2"/>
            <a:endCxn id="30" idx="3"/>
          </p:cNvCxnSpPr>
          <p:nvPr/>
        </p:nvCxnSpPr>
        <p:spPr>
          <a:xfrm rot="5400000">
            <a:off x="4932201" y="95627"/>
            <a:ext cx="832247" cy="4793005"/>
          </a:xfrm>
          <a:prstGeom prst="bentConnector2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Соединительная линия уступом 64"/>
          <p:cNvCxnSpPr>
            <a:stCxn id="43" idx="2"/>
            <a:endCxn id="32" idx="3"/>
          </p:cNvCxnSpPr>
          <p:nvPr/>
        </p:nvCxnSpPr>
        <p:spPr>
          <a:xfrm rot="5400000">
            <a:off x="4707176" y="320652"/>
            <a:ext cx="1282297" cy="4793005"/>
          </a:xfrm>
          <a:prstGeom prst="bentConnector2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Соединительная линия уступом 67"/>
          <p:cNvCxnSpPr>
            <a:stCxn id="43" idx="2"/>
            <a:endCxn id="33" idx="3"/>
          </p:cNvCxnSpPr>
          <p:nvPr/>
        </p:nvCxnSpPr>
        <p:spPr>
          <a:xfrm rot="5400000">
            <a:off x="4448397" y="579431"/>
            <a:ext cx="1799854" cy="4793005"/>
          </a:xfrm>
          <a:prstGeom prst="bentConnector2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>
            <a:stCxn id="43" idx="2"/>
            <a:endCxn id="37" idx="3"/>
          </p:cNvCxnSpPr>
          <p:nvPr/>
        </p:nvCxnSpPr>
        <p:spPr>
          <a:xfrm rot="5400000">
            <a:off x="4189273" y="838555"/>
            <a:ext cx="2318102" cy="4793005"/>
          </a:xfrm>
          <a:prstGeom prst="bentConnector2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8" name="Picture 31" descr="http://3.bp.blogspot.com/-Z6qjjtAXjC4/Tkn9fcSbedI/AAAAAAAAHIw/RmrnoTgphQg/s1600/sign+victory+3d+illustration+charact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3247441"/>
            <a:ext cx="1260139" cy="1590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2544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22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916705" y="779129"/>
            <a:ext cx="3330370" cy="84751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Бюджетная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отчетность по казначейскому обслуживанию операций со средствами бюджетных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автономных учреждений субъектов Российской Федерации, муниципальных бюджетных, автономных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учреждений</a:t>
            </a:r>
            <a:endParaRPr lang="ru-RU" sz="1100" b="1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01517" y="2751770"/>
            <a:ext cx="1800254" cy="12601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о казначейском обслуживании операций со средствами бюджетных, автономных учреждений, участников казначейского сопровождения и получателей средств из бюджета (ф. 0503158)</a:t>
            </a: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01412" y="2751769"/>
            <a:ext cx="1800201" cy="126014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по операциям со средствами бюджетных, автономных учреждений и иных юридических лиц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0503154)</a:t>
            </a: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707016" y="2751769"/>
            <a:ext cx="1800254" cy="126014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о поступлении и выбытии средств бюджетных, автономных учреждений и иных юридических лиц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0503155)</a:t>
            </a: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690945" y="2751769"/>
            <a:ext cx="2021515" cy="126014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Справка по заключению счетов казначейского учета отчетного финансового года органа, осуществляющего операции со средствами бюджетных, автономных учреждений и иных юридических лиц </a:t>
            </a:r>
            <a:endParaRPr lang="ru-RU" sz="10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ф. 0503111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10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5400000">
            <a:off x="2413343" y="769966"/>
            <a:ext cx="266916" cy="1980272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04202" y="4414447"/>
            <a:ext cx="1800254" cy="45255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Финансовый орган</a:t>
            </a:r>
            <a:endParaRPr lang="ru-RU" sz="12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01517" y="1893560"/>
            <a:ext cx="1800201" cy="58059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счетам нового плана счетов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707017" y="1893560"/>
            <a:ext cx="1800254" cy="58059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счетам плана счетов переходного периода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5" name="Соединительная линия уступом 24"/>
          <p:cNvCxnSpPr/>
          <p:nvPr/>
        </p:nvCxnSpPr>
        <p:spPr>
          <a:xfrm rot="16200000" flipH="1">
            <a:off x="4506035" y="747475"/>
            <a:ext cx="266916" cy="2025254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Соединительная линия уступом 34"/>
          <p:cNvCxnSpPr>
            <a:stCxn id="23" idx="2"/>
            <a:endCxn id="7" idx="0"/>
          </p:cNvCxnSpPr>
          <p:nvPr/>
        </p:nvCxnSpPr>
        <p:spPr>
          <a:xfrm rot="5400000">
            <a:off x="4465524" y="1610149"/>
            <a:ext cx="277610" cy="200563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37"/>
          <p:cNvCxnSpPr>
            <a:stCxn id="23" idx="2"/>
            <a:endCxn id="9" idx="0"/>
          </p:cNvCxnSpPr>
          <p:nvPr/>
        </p:nvCxnSpPr>
        <p:spPr>
          <a:xfrm rot="16200000" flipH="1">
            <a:off x="6515618" y="1565684"/>
            <a:ext cx="277610" cy="2094559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stCxn id="23" idx="2"/>
            <a:endCxn id="8" idx="0"/>
          </p:cNvCxnSpPr>
          <p:nvPr/>
        </p:nvCxnSpPr>
        <p:spPr>
          <a:xfrm flipH="1">
            <a:off x="5607143" y="2474159"/>
            <a:ext cx="1" cy="277610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22" idx="2"/>
            <a:endCxn id="6" idx="0"/>
          </p:cNvCxnSpPr>
          <p:nvPr/>
        </p:nvCxnSpPr>
        <p:spPr>
          <a:xfrm>
            <a:off x="1601618" y="2474159"/>
            <a:ext cx="26" cy="27761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264409" y="2514378"/>
            <a:ext cx="495055" cy="495055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259743" y="2503015"/>
            <a:ext cx="495055" cy="495055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8487435" y="2498557"/>
            <a:ext cx="495055" cy="495055"/>
          </a:xfrm>
          <a:prstGeom prst="rect">
            <a:avLst/>
          </a:prstGeom>
        </p:spPr>
      </p:pic>
      <p:pic>
        <p:nvPicPr>
          <p:cNvPr id="5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403" y="2612963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53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4" name="Соединительная линия уступом 23"/>
          <p:cNvCxnSpPr/>
          <p:nvPr/>
        </p:nvCxnSpPr>
        <p:spPr>
          <a:xfrm rot="16200000" flipH="1">
            <a:off x="2721724" y="2711835"/>
            <a:ext cx="402537" cy="3002685"/>
          </a:xfrm>
          <a:prstGeom prst="bentConnector3">
            <a:avLst>
              <a:gd name="adj1" fmla="val 68671"/>
            </a:avLst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Соединительная линия уступом 26"/>
          <p:cNvCxnSpPr/>
          <p:nvPr/>
        </p:nvCxnSpPr>
        <p:spPr>
          <a:xfrm rot="16200000" flipH="1">
            <a:off x="3837025" y="3711770"/>
            <a:ext cx="402537" cy="1002816"/>
          </a:xfrm>
          <a:prstGeom prst="bentConnector3">
            <a:avLst>
              <a:gd name="adj1" fmla="val 26662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Соединительная линия уступом 30"/>
          <p:cNvCxnSpPr/>
          <p:nvPr/>
        </p:nvCxnSpPr>
        <p:spPr>
          <a:xfrm rot="5400000">
            <a:off x="4962149" y="3711771"/>
            <a:ext cx="402537" cy="1002814"/>
          </a:xfrm>
          <a:prstGeom prst="bentConnector3">
            <a:avLst>
              <a:gd name="adj1" fmla="val 26661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ная линия уступом 33"/>
          <p:cNvCxnSpPr/>
          <p:nvPr/>
        </p:nvCxnSpPr>
        <p:spPr>
          <a:xfrm rot="5400000">
            <a:off x="6107409" y="2664491"/>
            <a:ext cx="402537" cy="3097374"/>
          </a:xfrm>
          <a:prstGeom prst="bentConnector3">
            <a:avLst>
              <a:gd name="adj1" fmla="val 68671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>
            <a:off x="1426329" y="4289521"/>
            <a:ext cx="224557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представление в </a:t>
            </a:r>
            <a:r>
              <a:rPr lang="ru-RU" sz="8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ПУиО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ГИИС ЭБ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660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23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974321" y="1131589"/>
            <a:ext cx="3150353" cy="1007437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операций в системе </a:t>
            </a:r>
            <a:endParaRPr lang="ru-RU" sz="12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казначейских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платежей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0503195)</a:t>
            </a:r>
            <a:r>
              <a:rPr lang="en-US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Оперативный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операций в системе казначейских платежей 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</a:t>
            </a:r>
            <a:r>
              <a:rPr lang="ru-RU" sz="12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0531377</a:t>
            </a:r>
            <a:r>
              <a:rPr lang="ru-RU" sz="12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нового плана счетов </a:t>
            </a:r>
            <a:endParaRPr lang="ru-RU" sz="1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64032" y="3039125"/>
            <a:ext cx="2610289" cy="85509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Банковские выписки </a:t>
            </a: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извещения</a:t>
            </a:r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44353" y="3039126"/>
            <a:ext cx="2610289" cy="85509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Выписки из </a:t>
            </a:r>
            <a:endParaRPr lang="ru-RU" sz="1200" dirty="0" smtClean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казначейских </a:t>
            </a:r>
            <a:r>
              <a:rPr lang="ru-RU" sz="1200" dirty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счетов</a:t>
            </a: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24674" y="3039124"/>
            <a:ext cx="2610289" cy="85509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Показатели по счетам </a:t>
            </a:r>
          </a:p>
          <a:p>
            <a:pPr algn="ctr" eaLnBrk="0" hangingPunct="0"/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казначейского учета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2801545" y="2859106"/>
            <a:ext cx="345552" cy="34555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681866" y="2873594"/>
            <a:ext cx="345552" cy="34555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8487435" y="2769096"/>
            <a:ext cx="495055" cy="495055"/>
          </a:xfrm>
          <a:prstGeom prst="rect">
            <a:avLst/>
          </a:prstGeom>
        </p:spPr>
      </p:pic>
      <p:cxnSp>
        <p:nvCxnSpPr>
          <p:cNvPr id="14" name="Соединительная линия уступом 13"/>
          <p:cNvCxnSpPr>
            <a:stCxn id="5" idx="2"/>
            <a:endCxn id="6" idx="0"/>
          </p:cNvCxnSpPr>
          <p:nvPr/>
        </p:nvCxnSpPr>
        <p:spPr>
          <a:xfrm rot="5400000">
            <a:off x="2659289" y="1148915"/>
            <a:ext cx="900099" cy="288032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Соединительная линия уступом 16"/>
          <p:cNvCxnSpPr>
            <a:stCxn id="5" idx="2"/>
            <a:endCxn id="10" idx="0"/>
          </p:cNvCxnSpPr>
          <p:nvPr/>
        </p:nvCxnSpPr>
        <p:spPr>
          <a:xfrm rot="16200000" flipH="1">
            <a:off x="5539609" y="1148914"/>
            <a:ext cx="900098" cy="2880321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5" idx="2"/>
            <a:endCxn id="7" idx="0"/>
          </p:cNvCxnSpPr>
          <p:nvPr/>
        </p:nvCxnSpPr>
        <p:spPr>
          <a:xfrm>
            <a:off x="4549498" y="2139026"/>
            <a:ext cx="0" cy="900100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73" y="1176595"/>
            <a:ext cx="1091264" cy="15057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0672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1376645" y="878586"/>
            <a:ext cx="6255695" cy="140348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и отчетности </a:t>
            </a: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24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7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1376646" y="2616755"/>
            <a:ext cx="1935209" cy="21152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«АСФК»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3401864" y="2616755"/>
            <a:ext cx="4230477" cy="211523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и отчетности </a:t>
            </a: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64467" y="2751770"/>
            <a:ext cx="1604590" cy="1571317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Баланс (ф. 0503195)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Отчет (ф. 0503196)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Оперативный баланс (ф. 0531377) 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1890" y="2751770"/>
            <a:ext cx="1792417" cy="157517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Баланс (ф. 0503195)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Отчет (ф. 0503196)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Оперативный баланс </a:t>
            </a: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0531377) по операциям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учтенным по счетам </a:t>
            </a:r>
            <a:r>
              <a:rPr lang="ru-RU" sz="11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плана счетов переходного периода</a:t>
            </a:r>
            <a:endParaRPr lang="ru-RU" sz="11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607116" y="2751770"/>
            <a:ext cx="1845205" cy="155553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Баланс (ф. 0503195)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Отчет (ф. 0503196)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Оперативный баланс </a:t>
            </a: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0531377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по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</a:t>
            </a:r>
            <a:r>
              <a:rPr lang="ru-RU" sz="11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нового плана счетов </a:t>
            </a:r>
            <a:endParaRPr lang="ru-RU" sz="11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411760" y="1356615"/>
            <a:ext cx="4140460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Баланс (ф. 0503195)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Отчет (ф. 0503196)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Оперативный баланс (ф. 0531377) ТОФК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представляемые в МОУ ФК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5400000" flipH="1" flipV="1">
            <a:off x="2996828" y="1356619"/>
            <a:ext cx="675075" cy="2115228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 rot="16200000" flipV="1">
            <a:off x="5258327" y="1390368"/>
            <a:ext cx="675075" cy="2047729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0" idx="0"/>
            <a:endCxn id="12" idx="2"/>
          </p:cNvCxnSpPr>
          <p:nvPr/>
        </p:nvCxnSpPr>
        <p:spPr>
          <a:xfrm flipV="1">
            <a:off x="4478099" y="2076695"/>
            <a:ext cx="3891" cy="675075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0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013" y="2644014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027" y="2649295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Рисунок 5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338447" y="1085274"/>
            <a:ext cx="495055" cy="49505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676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25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386535" y="816555"/>
            <a:ext cx="5940660" cy="400544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учета и отчетности ГИИС ЭБ</a:t>
            </a:r>
          </a:p>
        </p:txBody>
      </p:sp>
      <p:sp>
        <p:nvSpPr>
          <p:cNvPr id="8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6687236" y="819305"/>
            <a:ext cx="2070229" cy="400544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«АСФК» МОУ 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2996824" y="1557705"/>
            <a:ext cx="3195355" cy="299426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МОУ 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521551" y="1557705"/>
            <a:ext cx="2070229" cy="299426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0" y="2123312"/>
            <a:ext cx="1567380" cy="3150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0" y="2528357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Справка (ф. 0503125) по счету 03410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0" y="2978407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(ф. 0503195)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0" y="3449527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0503196)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91580" y="3921900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Оперативный баланс (ф. 0531377)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74650" y="2121700"/>
            <a:ext cx="1567380" cy="31503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74650" y="2526745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Справка (ф. 0503125) по счету 03410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74650" y="2976795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Баланс (ф. 0503195)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74650" y="3447915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0503196)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274650" y="3920288"/>
            <a:ext cx="1567380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Оперативный баланс (ф. 0531377)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23" name="Прямая со стрелкой 22"/>
          <p:cNvCxnSpPr>
            <a:stCxn id="12" idx="3"/>
            <a:endCxn id="17" idx="1"/>
          </p:cNvCxnSpPr>
          <p:nvPr/>
        </p:nvCxnSpPr>
        <p:spPr>
          <a:xfrm flipV="1">
            <a:off x="2358960" y="2279218"/>
            <a:ext cx="915690" cy="1612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3" idx="3"/>
            <a:endCxn id="19" idx="1"/>
          </p:cNvCxnSpPr>
          <p:nvPr/>
        </p:nvCxnSpPr>
        <p:spPr>
          <a:xfrm flipV="1">
            <a:off x="2358960" y="2706765"/>
            <a:ext cx="915690" cy="1612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stCxn id="14" idx="3"/>
            <a:endCxn id="20" idx="1"/>
          </p:cNvCxnSpPr>
          <p:nvPr/>
        </p:nvCxnSpPr>
        <p:spPr>
          <a:xfrm flipV="1">
            <a:off x="2358960" y="3156815"/>
            <a:ext cx="915690" cy="1612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stCxn id="15" idx="3"/>
            <a:endCxn id="21" idx="1"/>
          </p:cNvCxnSpPr>
          <p:nvPr/>
        </p:nvCxnSpPr>
        <p:spPr>
          <a:xfrm flipV="1">
            <a:off x="2358960" y="3627935"/>
            <a:ext cx="915690" cy="1612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16" idx="3"/>
            <a:endCxn id="22" idx="1"/>
          </p:cNvCxnSpPr>
          <p:nvPr/>
        </p:nvCxnSpPr>
        <p:spPr>
          <a:xfrm flipV="1">
            <a:off x="2358960" y="4100308"/>
            <a:ext cx="915690" cy="1612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957265" y="2436735"/>
            <a:ext cx="1567380" cy="670717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0503153) ТОФК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45" name="Соединительная линия уступом 44"/>
          <p:cNvCxnSpPr>
            <a:stCxn id="17" idx="3"/>
            <a:endCxn id="40" idx="1"/>
          </p:cNvCxnSpPr>
          <p:nvPr/>
        </p:nvCxnSpPr>
        <p:spPr>
          <a:xfrm>
            <a:off x="4842030" y="2279218"/>
            <a:ext cx="2115235" cy="492876"/>
          </a:xfrm>
          <a:prstGeom prst="bentConnector3">
            <a:avLst>
              <a:gd name="adj1" fmla="val 55033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Левая фигурная скобка 58"/>
          <p:cNvSpPr/>
          <p:nvPr/>
        </p:nvSpPr>
        <p:spPr>
          <a:xfrm rot="10800000">
            <a:off x="4894830" y="2525655"/>
            <a:ext cx="195856" cy="1754672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5067055" y="3066805"/>
            <a:ext cx="967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Свод (консоли-</a:t>
            </a:r>
            <a:r>
              <a:rPr lang="ru-RU" sz="1000" dirty="0" err="1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дация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контроли</a:t>
            </a:r>
            <a:endParaRPr lang="ru-RU" sz="1000" b="1" dirty="0">
              <a:solidFill>
                <a:srgbClr val="11437F"/>
              </a:solidFill>
              <a:latin typeface="Cambria" panose="02040503050406030204" pitchFamily="18" charset="0"/>
            </a:endParaRPr>
          </a:p>
        </p:txBody>
      </p:sp>
      <p:sp>
        <p:nvSpPr>
          <p:cNvPr id="63" name="Левая фигурная скобка 62"/>
          <p:cNvSpPr/>
          <p:nvPr/>
        </p:nvSpPr>
        <p:spPr>
          <a:xfrm rot="16200000">
            <a:off x="7639832" y="2478084"/>
            <a:ext cx="195856" cy="1573769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7182290" y="3426845"/>
            <a:ext cx="10801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Свод</a:t>
            </a:r>
            <a:r>
              <a:rPr lang="en-US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контроли</a:t>
            </a:r>
            <a:endParaRPr lang="ru-RU" sz="1000" b="1" dirty="0">
              <a:solidFill>
                <a:srgbClr val="11437F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883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521550" y="726545"/>
            <a:ext cx="8100900" cy="423047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endParaRPr lang="ru-RU" sz="1200" b="1" dirty="0">
              <a:solidFill>
                <a:srgbClr val="4978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26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Бюджетная (казначейская) отчетность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нового плана счетов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68830" y="1262820"/>
            <a:ext cx="2244124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03410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68831" y="2031690"/>
            <a:ext cx="2244122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032404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057165" y="1262820"/>
            <a:ext cx="2244122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03410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057165" y="2031690"/>
            <a:ext cx="2244120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032404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3012953" y="1352830"/>
            <a:ext cx="3044213" cy="0"/>
          </a:xfrm>
          <a:prstGeom prst="straightConnector1">
            <a:avLst/>
          </a:prstGeom>
          <a:ln>
            <a:solidFill>
              <a:srgbClr val="4978B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012952" y="2540661"/>
            <a:ext cx="3044213" cy="0"/>
          </a:xfrm>
          <a:prstGeom prst="straightConnector1">
            <a:avLst/>
          </a:prstGeom>
          <a:ln>
            <a:solidFill>
              <a:srgbClr val="4978B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ная линия уступом 21"/>
          <p:cNvCxnSpPr/>
          <p:nvPr/>
        </p:nvCxnSpPr>
        <p:spPr>
          <a:xfrm>
            <a:off x="3012952" y="1749764"/>
            <a:ext cx="3037590" cy="409370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2990202" y="996575"/>
            <a:ext cx="30603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сверка в разрезе ТОФК-контрагентов (кроме счета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03410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с кодом </a:t>
            </a:r>
            <a:r>
              <a:rPr lang="ru-RU" sz="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аналитического признака раскрытия информации 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S0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004888" y="2526744"/>
            <a:ext cx="306034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сверка в разрезе ТОФК-контрагентов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996825" y="1411210"/>
            <a:ext cx="30603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сверка в разрезе ТОФК-контрагентов (по счету 03410 с кодом </a:t>
            </a:r>
            <a:r>
              <a:rPr lang="ru-RU" sz="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аналитического признака раскрытия информации 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S0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771800" y="726545"/>
            <a:ext cx="34203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Сверка консолидируемых </a:t>
            </a: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расчетов МОУ ФК</a:t>
            </a:r>
            <a:endParaRPr lang="ru-RU" sz="1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646676" y="2796775"/>
            <a:ext cx="62106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Консолидация взаимосвязанных показателей Баланса (ф. 0503195) МОУ ФК</a:t>
            </a:r>
            <a:endParaRPr lang="ru-RU" sz="12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521550" y="2796775"/>
            <a:ext cx="8100900" cy="6467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697808" y="3156812"/>
            <a:ext cx="2244122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Справка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03410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297379" y="3156812"/>
            <a:ext cx="2244951" cy="63006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Справка 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консолидируемым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расчетам (ф</a:t>
            </a:r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</a:t>
            </a:r>
          </a:p>
          <a:p>
            <a:pPr algn="ctr"/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 счету 032404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люс 31"/>
          <p:cNvSpPr/>
          <p:nvPr/>
        </p:nvSpPr>
        <p:spPr>
          <a:xfrm>
            <a:off x="4301970" y="3190565"/>
            <a:ext cx="612667" cy="562561"/>
          </a:xfrm>
          <a:prstGeom prst="mathPlus">
            <a:avLst/>
          </a:prstGeom>
          <a:ln>
            <a:solidFill>
              <a:srgbClr val="11437F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Левая фигурная скобка 32"/>
          <p:cNvSpPr/>
          <p:nvPr/>
        </p:nvSpPr>
        <p:spPr>
          <a:xfrm rot="16200000">
            <a:off x="4522141" y="1036723"/>
            <a:ext cx="195856" cy="5844522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311861" y="4146922"/>
            <a:ext cx="2475274" cy="675078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5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Консолидация </a:t>
            </a:r>
            <a:r>
              <a:rPr lang="ru-RU" sz="115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внутриказначейских расчетов в Балансе (ф. 0503195)</a:t>
            </a:r>
            <a:endParaRPr lang="ru-RU" sz="115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067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27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Особенности составления бюджетной отчетности </a:t>
            </a:r>
            <a:endParaRPr lang="en-US" sz="1600" b="1" dirty="0" smtClean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плана счетов переходного периода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1961710" y="853228"/>
            <a:ext cx="5175575" cy="1403487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и отчетности </a:t>
            </a: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1961711" y="2571750"/>
            <a:ext cx="2520274" cy="225025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«АСФК»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4571994" y="2571750"/>
            <a:ext cx="2565292" cy="225025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</a:t>
            </a: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и отчетности </a:t>
            </a: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ГИИС ЭБ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104528" y="2947784"/>
            <a:ext cx="2242447" cy="12441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(ф. 0503125) по счетам 1 21101 560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1 30801 730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0531340)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(данные до перехода в подсистему управления доходами ГИИС ЭБ) 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707014" y="2947785"/>
            <a:ext cx="2295256" cy="124414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0503125) по счетам 1 21101 560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1 30801 730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0531340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</a:p>
          <a:p>
            <a:pPr algn="ctr"/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(данные после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перехода в подсистему управления доходами ГИИС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ЭБ) 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771799" y="1331257"/>
            <a:ext cx="3600400" cy="720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0503125) по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1 21101 560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30801 730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Отчет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0531340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ТОФК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представляемые в МОУ ФК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21" name="Соединительная линия уступом 20"/>
          <p:cNvCxnSpPr/>
          <p:nvPr/>
        </p:nvCxnSpPr>
        <p:spPr>
          <a:xfrm rot="5400000" flipH="1" flipV="1">
            <a:off x="3401744" y="1826439"/>
            <a:ext cx="896449" cy="1346247"/>
          </a:xfrm>
          <a:prstGeom prst="bentConnector3">
            <a:avLst>
              <a:gd name="adj1" fmla="val 6048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Соединительная линия уступом 23"/>
          <p:cNvCxnSpPr/>
          <p:nvPr/>
        </p:nvCxnSpPr>
        <p:spPr>
          <a:xfrm rot="16200000" flipV="1">
            <a:off x="4787599" y="1858240"/>
            <a:ext cx="896449" cy="1282643"/>
          </a:xfrm>
          <a:prstGeom prst="bentConnector3">
            <a:avLst>
              <a:gd name="adj1" fmla="val 6048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7" name="Рисунок 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24671" y="1059916"/>
            <a:ext cx="495055" cy="49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675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28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Особенности представления бюджетной отчетности 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по счетам плана счетов переходного периода</a:t>
            </a:r>
            <a:endParaRPr lang="ru-RU" sz="1600" b="1" dirty="0">
              <a:solidFill>
                <a:srgbClr val="11437F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5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386535" y="816555"/>
            <a:ext cx="5940660" cy="400544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учета и отчетности ГИИС ЭБ</a:t>
            </a:r>
          </a:p>
        </p:txBody>
      </p:sp>
      <p:sp>
        <p:nvSpPr>
          <p:cNvPr id="36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6541408" y="819305"/>
            <a:ext cx="2261062" cy="4005448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ИС «АСФК» МОУ 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2996824" y="1557705"/>
            <a:ext cx="3195355" cy="299426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МОУ 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521551" y="1557705"/>
            <a:ext cx="2220920" cy="2994265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ТОФК</a:t>
            </a:r>
            <a:endParaRPr lang="ru-RU" sz="1200" b="1" dirty="0">
              <a:solidFill>
                <a:srgbClr val="4978B1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35763" y="2412926"/>
            <a:ext cx="1811012" cy="12601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(ф. 0503125) по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1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21101 560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1 30801 730</a:t>
            </a:r>
            <a:r>
              <a:rPr lang="en-US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11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(ф. 0531340)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4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90267" y="2412926"/>
            <a:ext cx="1681833" cy="12601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(ф. 0503125) по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1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21101 560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1 30801 730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0531340)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66" name="Прямая со стрелкой 65"/>
          <p:cNvCxnSpPr>
            <a:stCxn id="43" idx="3"/>
            <a:endCxn id="49" idx="1"/>
          </p:cNvCxnSpPr>
          <p:nvPr/>
        </p:nvCxnSpPr>
        <p:spPr>
          <a:xfrm>
            <a:off x="2546775" y="3042996"/>
            <a:ext cx="1243492" cy="0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761004" y="2031690"/>
            <a:ext cx="1816441" cy="1034849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Справки (ф. 0503125) по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счетам 1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21101 560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1 30801 730</a:t>
            </a:r>
            <a:r>
              <a:rPr lang="en-US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endParaRPr lang="ru-RU" sz="1100" dirty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Отчет (ф. 0531340)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69" name="Соединительная линия уступом 68"/>
          <p:cNvCxnSpPr>
            <a:stCxn id="49" idx="3"/>
            <a:endCxn id="68" idx="1"/>
          </p:cNvCxnSpPr>
          <p:nvPr/>
        </p:nvCxnSpPr>
        <p:spPr>
          <a:xfrm flipV="1">
            <a:off x="5472100" y="2549115"/>
            <a:ext cx="1288904" cy="49388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Левая фигурная скобка 73"/>
          <p:cNvSpPr/>
          <p:nvPr/>
        </p:nvSpPr>
        <p:spPr>
          <a:xfrm rot="16200000">
            <a:off x="7571296" y="2348630"/>
            <a:ext cx="195856" cy="1816442"/>
          </a:xfrm>
          <a:prstGeom prst="leftBrace">
            <a:avLst>
              <a:gd name="adj1" fmla="val 33264"/>
              <a:gd name="adj2" fmla="val 48612"/>
            </a:avLst>
          </a:prstGeom>
          <a:noFill/>
          <a:ln w="9525">
            <a:solidFill>
              <a:srgbClr val="4978B1"/>
            </a:solidFill>
            <a:prstDash val="soli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12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7092280" y="3426845"/>
            <a:ext cx="108012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Свод</a:t>
            </a:r>
            <a:r>
              <a:rPr lang="en-US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000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контроли</a:t>
            </a:r>
            <a:endParaRPr lang="ru-RU" sz="1000" b="1" dirty="0">
              <a:solidFill>
                <a:srgbClr val="11437F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1485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Прямоугольник 39"/>
          <p:cNvSpPr/>
          <p:nvPr/>
        </p:nvSpPr>
        <p:spPr>
          <a:xfrm>
            <a:off x="206515" y="4641980"/>
            <a:ext cx="850594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* ежедневная сверка внутриказначейских расчетов перед окончательным закрытием операционных дней систем осуществляется после реализации соответствующих доработок ИС ФК.</a:t>
            </a:r>
            <a:endParaRPr lang="ru-RU" sz="1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29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Операционный день по новой модели 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СКП </a:t>
            </a:r>
          </a:p>
        </p:txBody>
      </p:sp>
      <p:sp>
        <p:nvSpPr>
          <p:cNvPr id="6" name="Скругленный прямоугольник 16">
            <a:extLst>
              <a:ext uri="{FF2B5EF4-FFF2-40B4-BE49-F238E27FC236}">
                <a16:creationId xmlns="" xmlns:a16="http://schemas.microsoft.com/office/drawing/2014/main" id="{35C0BD5A-2047-4654-95BD-6216E4CD2D4D}"/>
              </a:ext>
            </a:extLst>
          </p:cNvPr>
          <p:cNvSpPr/>
          <p:nvPr/>
        </p:nvSpPr>
        <p:spPr>
          <a:xfrm>
            <a:off x="3356865" y="726544"/>
            <a:ext cx="2261062" cy="3915436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B050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000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</a:t>
            </a:r>
            <a:r>
              <a:rPr lang="ru-RU" sz="700" b="1" dirty="0" smtClean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(отдельно для подсистемы </a:t>
            </a:r>
            <a:r>
              <a:rPr lang="ru-RU" sz="700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700" b="1" dirty="0" smtClean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доходами и Модуля </a:t>
            </a:r>
            <a:r>
              <a:rPr lang="ru-RU" sz="700" b="1" dirty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БС (МБ), ГВФ подсистемы управления расходами ГИИС </a:t>
            </a:r>
            <a:r>
              <a:rPr lang="ru-RU" sz="700" b="1" dirty="0" smtClean="0">
                <a:solidFill>
                  <a:srgbClr val="00B050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ЭБ)</a:t>
            </a:r>
            <a:endParaRPr lang="ru-RU" sz="700" b="1" dirty="0">
              <a:solidFill>
                <a:srgbClr val="00B050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06515" y="726544"/>
            <a:ext cx="2835315" cy="391543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 eaLnBrk="0" hangingPunct="0">
              <a:defRPr/>
            </a:pPr>
            <a:r>
              <a:rPr lang="ru-RU" sz="10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управления </a:t>
            </a:r>
            <a:r>
              <a:rPr lang="ru-RU" sz="10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доходами</a:t>
            </a:r>
            <a:r>
              <a:rPr lang="en-US" sz="10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/</a:t>
            </a:r>
            <a:r>
              <a:rPr lang="ru-RU" sz="1000" b="1" dirty="0" smtClean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Модуль БС (МБ), ГВФ подсистемы управления расходами ГИИС ЭБ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708006" y="1390799"/>
            <a:ext cx="937042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автоматическое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5877145" y="726544"/>
            <a:ext cx="2835315" cy="3915436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/>
          <a:lstStyle/>
          <a:p>
            <a:pPr algn="ctr" eaLnBrk="0" hangingPunct="0"/>
            <a:r>
              <a:rPr lang="ru-RU" sz="1000" b="1" dirty="0">
                <a:solidFill>
                  <a:srgbClr val="4978B1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Подсистема учета и отчетности ГИИС ЭБ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2610476" y="2596353"/>
            <a:ext cx="1162067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ункциональные отделы ТОФК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5221" y="1426223"/>
            <a:ext cx="2456585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Первичное открытие </a:t>
            </a:r>
          </a:p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операционного дня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10" name="Прямая со стрелкой 9"/>
          <p:cNvCxnSpPr>
            <a:stCxn id="9" idx="3"/>
            <a:endCxn id="8" idx="1"/>
          </p:cNvCxnSpPr>
          <p:nvPr/>
        </p:nvCxnSpPr>
        <p:spPr>
          <a:xfrm>
            <a:off x="2771806" y="1606243"/>
            <a:ext cx="810084" cy="0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3" idx="3"/>
          </p:cNvCxnSpPr>
          <p:nvPr/>
        </p:nvCxnSpPr>
        <p:spPr>
          <a:xfrm>
            <a:off x="2771806" y="2958716"/>
            <a:ext cx="808643" cy="0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5221" y="1876273"/>
            <a:ext cx="2456586" cy="81009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Проверка (</a:t>
            </a:r>
            <a:r>
              <a:rPr lang="ru-RU" sz="8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диганостика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ТОФК </a:t>
            </a:r>
            <a:r>
              <a:rPr lang="ru-RU" sz="8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первого уровня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ru-RU" sz="8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проверка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на недопустимость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отсутствия бух.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записей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на первичных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учетных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документах</a:t>
            </a:r>
            <a:r>
              <a:rPr lang="en-US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;</a:t>
            </a:r>
            <a:endParaRPr lang="ru-RU" sz="800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проверка на недопустимость отрицательных остатков на казначейских счетах;</a:t>
            </a: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иные проверки</a:t>
            </a:r>
            <a:endParaRPr lang="ru-RU" sz="8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699017" y="3190999"/>
            <a:ext cx="937042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автоматическое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5221" y="3231069"/>
            <a:ext cx="2452223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Закрытие операционного дня системы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0449" y="3231069"/>
            <a:ext cx="1811012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системы закрыт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33" name="Прямая со стрелкой 32"/>
          <p:cNvCxnSpPr>
            <a:stCxn id="24" idx="3"/>
            <a:endCxn id="31" idx="1"/>
          </p:cNvCxnSpPr>
          <p:nvPr/>
        </p:nvCxnSpPr>
        <p:spPr>
          <a:xfrm>
            <a:off x="2767444" y="3411089"/>
            <a:ext cx="813005" cy="0"/>
          </a:xfrm>
          <a:prstGeom prst="straightConnector1">
            <a:avLst/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0449" y="2778696"/>
            <a:ext cx="1811012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ТОФК закрыт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5221" y="2778696"/>
            <a:ext cx="2456585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Закрытие операционного дня ТОФК 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(до 14-00 по местному времени дня </a:t>
            </a:r>
            <a:r>
              <a:rPr lang="en-US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t+1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9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44" name="Соединительная линия уступом 43"/>
          <p:cNvCxnSpPr>
            <a:stCxn id="25" idx="3"/>
            <a:endCxn id="37" idx="1"/>
          </p:cNvCxnSpPr>
          <p:nvPr/>
        </p:nvCxnSpPr>
        <p:spPr>
          <a:xfrm flipV="1">
            <a:off x="5391461" y="1494747"/>
            <a:ext cx="755709" cy="1463969"/>
          </a:xfrm>
          <a:prstGeom prst="bentConnector3">
            <a:avLst>
              <a:gd name="adj1" fmla="val 38397"/>
            </a:avLst>
          </a:prstGeom>
          <a:ln>
            <a:solidFill>
              <a:srgbClr val="00B05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0449" y="3654987"/>
            <a:ext cx="1811012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ТОФК окончательно закрыт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50" name="Соединительная линия уступом 49"/>
          <p:cNvCxnSpPr>
            <a:stCxn id="48" idx="1"/>
            <a:endCxn id="49" idx="3"/>
          </p:cNvCxnSpPr>
          <p:nvPr/>
        </p:nvCxnSpPr>
        <p:spPr>
          <a:xfrm rot="10800000" flipV="1">
            <a:off x="5391462" y="2307813"/>
            <a:ext cx="766731" cy="1527194"/>
          </a:xfrm>
          <a:prstGeom prst="bentConnector3">
            <a:avLst>
              <a:gd name="adj1" fmla="val 47550"/>
            </a:avLst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>
            <a:off x="5240801" y="1753162"/>
            <a:ext cx="104138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после закрытия операционного дня ТОФК</a:t>
            </a:r>
            <a:endParaRPr lang="ru-RU" sz="8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4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58192" y="2019273"/>
            <a:ext cx="2464258" cy="577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Окончательное закрытие операционных дней ТОФК </a:t>
            </a:r>
          </a:p>
          <a:p>
            <a:pPr algn="ctr"/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(в соответствии с Графиком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прохождения операционного дня в УФК)</a:t>
            </a:r>
            <a:endParaRPr lang="ru-RU" sz="8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7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47170" y="1044696"/>
            <a:ext cx="2475280" cy="90010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Проверка (</a:t>
            </a:r>
            <a:r>
              <a:rPr lang="ru-RU" sz="8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диганостика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ТОФК </a:t>
            </a:r>
            <a:r>
              <a:rPr lang="ru-RU" sz="8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второго уровня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ru-RU" sz="8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проверка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полноты учетных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данных единого хранилища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учетных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данных</a:t>
            </a:r>
            <a:r>
              <a:rPr lang="en-US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;</a:t>
            </a:r>
            <a:endParaRPr lang="ru-RU" sz="800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сверка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межсистемных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расчетов</a:t>
            </a:r>
            <a:r>
              <a:rPr lang="en-US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;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 </a:t>
            </a: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формирование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и проверка данных регистров казначейского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учета</a:t>
            </a:r>
            <a:r>
              <a:rPr lang="en-US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;</a:t>
            </a:r>
            <a:endParaRPr lang="ru-RU" sz="800" dirty="0" smtClean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  <a:p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иные проверки </a:t>
            </a:r>
            <a:r>
              <a:rPr lang="ru-RU" sz="800" dirty="0" err="1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ОБУиО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 ТОФК</a:t>
            </a:r>
            <a:endParaRPr lang="ru-RU" sz="8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5501098" y="3474965"/>
            <a:ext cx="474689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7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ОБУиО</a:t>
            </a:r>
            <a:r>
              <a:rPr lang="ru-RU" sz="7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ТОФК</a:t>
            </a:r>
            <a:endParaRPr lang="ru-RU" sz="7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58192" y="2688685"/>
            <a:ext cx="2464258" cy="45005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Проверка (</a:t>
            </a:r>
            <a:r>
              <a:rPr lang="ru-RU" sz="8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диганостика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 ТОФК </a:t>
            </a:r>
            <a:r>
              <a:rPr lang="ru-RU" sz="800" b="1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третьего уровня </a:t>
            </a:r>
            <a:r>
              <a:rPr lang="ru-RU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(запускается УФК по Свердловской области)</a:t>
            </a:r>
            <a:r>
              <a:rPr lang="en-US" sz="8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:</a:t>
            </a:r>
            <a:endParaRPr lang="ru-RU" sz="800" dirty="0" smtClean="0">
              <a:solidFill>
                <a:prstClr val="black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-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сверка </a:t>
            </a:r>
            <a:r>
              <a:rPr lang="ru-RU" sz="800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внутриказначейских </a:t>
            </a:r>
            <a:r>
              <a:rPr lang="ru-RU" sz="800" dirty="0" smtClean="0">
                <a:solidFill>
                  <a:sysClr val="windowText" lastClr="000000"/>
                </a:solidFill>
                <a:latin typeface="Cambria" panose="02040503050406030204" pitchFamily="18" charset="0"/>
              </a:rPr>
              <a:t>расчетов*</a:t>
            </a:r>
            <a:endParaRPr lang="ru-RU" sz="8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3664" y="4091293"/>
            <a:ext cx="1811012" cy="46379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системы окончательно закрыт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3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162554" y="3226423"/>
            <a:ext cx="2459896" cy="49208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Окончательное закрытие операционных дней систем</a:t>
            </a:r>
          </a:p>
          <a:p>
            <a:pPr algn="ctr"/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(до 14-00 по местному времени дня </a:t>
            </a:r>
            <a:r>
              <a:rPr lang="en-US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t</a:t>
            </a:r>
            <a:r>
              <a:rPr lang="ru-RU" sz="9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+2)</a:t>
            </a:r>
            <a:endParaRPr lang="ru-RU" sz="9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38" name="Соединительная линия уступом 37"/>
          <p:cNvCxnSpPr>
            <a:stCxn id="35" idx="1"/>
            <a:endCxn id="34" idx="3"/>
          </p:cNvCxnSpPr>
          <p:nvPr/>
        </p:nvCxnSpPr>
        <p:spPr>
          <a:xfrm rot="10800000" flipV="1">
            <a:off x="5394676" y="3472462"/>
            <a:ext cx="767878" cy="850727"/>
          </a:xfrm>
          <a:prstGeom prst="bentConnector3">
            <a:avLst>
              <a:gd name="adj1" fmla="val 19823"/>
            </a:avLst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5652120" y="3865031"/>
            <a:ext cx="855095" cy="4154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7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УФК по Свердловской области</a:t>
            </a:r>
            <a:endParaRPr lang="ru-RU" sz="7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581890" y="1426223"/>
            <a:ext cx="1811012" cy="36004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Операционный день ТОФК и системы открыт</a:t>
            </a:r>
            <a:endParaRPr lang="ru-RU" sz="10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087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83"/>
          <p:cNvSpPr/>
          <p:nvPr/>
        </p:nvSpPr>
        <p:spPr>
          <a:xfrm>
            <a:off x="2456765" y="3291830"/>
            <a:ext cx="3150350" cy="5539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в установленном порядке </a:t>
            </a:r>
          </a:p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(в случае если операционный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день ТОФК или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0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ранее был окончательно </a:t>
            </a:r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закрыт)</a:t>
            </a:r>
            <a:endParaRPr lang="ru-RU" sz="1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6908698" y="4822003"/>
            <a:ext cx="2103120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algn="r"/>
            <a:r>
              <a:rPr lang="ru-RU" sz="1200" b="1" dirty="0" smtClean="0">
                <a:solidFill>
                  <a:schemeClr val="tx2"/>
                </a:solidFill>
                <a:latin typeface="Cambria" panose="02040503050406030204" pitchFamily="18" charset="0"/>
              </a:rPr>
              <a:t>30</a:t>
            </a:r>
            <a:endParaRPr lang="ru-RU" sz="1200" b="1" dirty="0">
              <a:solidFill>
                <a:schemeClr val="tx2"/>
              </a:solidFill>
              <a:latin typeface="Cambria" panose="0204050305040603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71806" y="6465"/>
            <a:ext cx="63782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Операционный день по новой модели </a:t>
            </a:r>
          </a:p>
          <a:p>
            <a:pPr algn="r"/>
            <a:r>
              <a:rPr lang="ru-RU" sz="1600" b="1" dirty="0" smtClean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бухгалтерского </a:t>
            </a:r>
            <a:r>
              <a:rPr lang="ru-RU" sz="1600" b="1" dirty="0">
                <a:solidFill>
                  <a:srgbClr val="11437F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учета в СКП </a:t>
            </a:r>
          </a:p>
        </p:txBody>
      </p:sp>
      <p:sp>
        <p:nvSpPr>
          <p:cNvPr id="41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14293" y="861560"/>
            <a:ext cx="2812802" cy="557094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Потребность внесения изменений в учетные данные закрытых операционных дней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43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11660" y="1691799"/>
            <a:ext cx="1935215" cy="53694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Функциональные отделы ТОФК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45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617005" y="1691801"/>
            <a:ext cx="1935215" cy="536943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ОБУиО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 ТОФК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46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511660" y="2436735"/>
            <a:ext cx="1935215" cy="76508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изменение записей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</a:t>
            </a: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(на первом этапе формируется в </a:t>
            </a:r>
            <a:r>
              <a:rPr lang="ru-RU" sz="11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ПУиО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51" name="Соединительная линия уступом 50"/>
          <p:cNvCxnSpPr/>
          <p:nvPr/>
        </p:nvCxnSpPr>
        <p:spPr>
          <a:xfrm rot="5400000">
            <a:off x="3045901" y="784513"/>
            <a:ext cx="273145" cy="1541426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Соединительная линия уступом 51"/>
          <p:cNvCxnSpPr/>
          <p:nvPr/>
        </p:nvCxnSpPr>
        <p:spPr>
          <a:xfrm rot="16200000" flipH="1">
            <a:off x="4733587" y="773267"/>
            <a:ext cx="273147" cy="1563919"/>
          </a:xfrm>
          <a:prstGeom prst="bentConnector3">
            <a:avLst>
              <a:gd name="adj1" fmla="val 50000"/>
            </a:avLst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996087" y="4236935"/>
            <a:ext cx="1914199" cy="630070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УФК по Свердловской области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sp>
        <p:nvSpPr>
          <p:cNvPr id="62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617005" y="2436735"/>
            <a:ext cx="1935215" cy="765085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4978B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Запрос </a:t>
            </a:r>
            <a:r>
              <a:rPr lang="ru-RU" sz="1100" dirty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на изменение записей 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учета </a:t>
            </a:r>
          </a:p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(на первом этапе формируется в </a:t>
            </a:r>
            <a:r>
              <a:rPr lang="ru-RU" sz="1100" dirty="0" err="1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ПУиО</a:t>
            </a:r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)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63" name="Прямая со стрелкой 62"/>
          <p:cNvCxnSpPr>
            <a:stCxn id="43" idx="2"/>
            <a:endCxn id="46" idx="0"/>
          </p:cNvCxnSpPr>
          <p:nvPr/>
        </p:nvCxnSpPr>
        <p:spPr>
          <a:xfrm>
            <a:off x="2479268" y="2228744"/>
            <a:ext cx="0" cy="207991"/>
          </a:xfrm>
          <a:prstGeom prst="straightConnector1">
            <a:avLst/>
          </a:prstGeom>
          <a:ln>
            <a:solidFill>
              <a:srgbClr val="FF0000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 стрелкой 65"/>
          <p:cNvCxnSpPr>
            <a:stCxn id="45" idx="2"/>
            <a:endCxn id="62" idx="0"/>
          </p:cNvCxnSpPr>
          <p:nvPr/>
        </p:nvCxnSpPr>
        <p:spPr>
          <a:xfrm>
            <a:off x="5584613" y="2228744"/>
            <a:ext cx="0" cy="207991"/>
          </a:xfrm>
          <a:prstGeom prst="straightConnector1">
            <a:avLst/>
          </a:prstGeom>
          <a:ln>
            <a:solidFill>
              <a:srgbClr val="4978B1"/>
            </a:solidFill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Соединительная линия уступом 69"/>
          <p:cNvCxnSpPr>
            <a:stCxn id="45" idx="1"/>
            <a:endCxn id="46" idx="3"/>
          </p:cNvCxnSpPr>
          <p:nvPr/>
        </p:nvCxnSpPr>
        <p:spPr>
          <a:xfrm rot="10800000" flipV="1">
            <a:off x="3446875" y="1960272"/>
            <a:ext cx="1170130" cy="859005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Прямоугольник 73"/>
          <p:cNvSpPr/>
          <p:nvPr/>
        </p:nvSpPr>
        <p:spPr>
          <a:xfrm>
            <a:off x="3491880" y="2211710"/>
            <a:ext cx="1063246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0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согласование</a:t>
            </a:r>
            <a:endParaRPr lang="ru-RU" sz="1000" b="1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78" name="Соединительная линия уступом 77"/>
          <p:cNvCxnSpPr/>
          <p:nvPr/>
        </p:nvCxnSpPr>
        <p:spPr>
          <a:xfrm rot="5400000">
            <a:off x="4285091" y="2903664"/>
            <a:ext cx="1035115" cy="1631426"/>
          </a:xfrm>
          <a:prstGeom prst="bentConnector3">
            <a:avLst>
              <a:gd name="adj1" fmla="val 65731"/>
            </a:avLst>
          </a:prstGeom>
          <a:ln>
            <a:solidFill>
              <a:srgbClr val="4978B1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Соединительная линия уступом 80"/>
          <p:cNvCxnSpPr/>
          <p:nvPr/>
        </p:nvCxnSpPr>
        <p:spPr>
          <a:xfrm rot="16200000" flipH="1">
            <a:off x="2642408" y="2982417"/>
            <a:ext cx="1035115" cy="1473919"/>
          </a:xfrm>
          <a:prstGeom prst="bentConnector3">
            <a:avLst>
              <a:gd name="adj1" fmla="val 65731"/>
            </a:avLst>
          </a:prstGeom>
          <a:ln>
            <a:solidFill>
              <a:srgbClr val="FF0000"/>
            </a:solidFill>
            <a:prstDash val="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14" descr="http://taiphu.net/images/583fe9ced0a3e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5" r="31963"/>
          <a:stretch/>
        </p:blipFill>
        <p:spPr bwMode="auto">
          <a:xfrm>
            <a:off x="296525" y="836704"/>
            <a:ext cx="1169313" cy="171018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56">
            <a:extLst>
              <a:ext uri="{FF2B5EF4-FFF2-40B4-BE49-F238E27FC236}">
                <a16:creationId xmlns=""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822250" y="3336835"/>
            <a:ext cx="1914199" cy="630070"/>
          </a:xfrm>
          <a:prstGeom prst="roundRect">
            <a:avLst>
              <a:gd name="adj" fmla="val 3010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accent3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100" dirty="0" smtClean="0">
                <a:solidFill>
                  <a:prstClr val="black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Только исключительные случаи</a:t>
            </a:r>
            <a:endParaRPr lang="ru-RU" sz="1100" dirty="0">
              <a:solidFill>
                <a:sysClr val="windowText" lastClr="000000"/>
              </a:solidFill>
              <a:latin typeface="Cambria" panose="02040503050406030204" pitchFamily="18" charset="0"/>
            </a:endParaRPr>
          </a:p>
        </p:txBody>
      </p:sp>
      <p:cxnSp>
        <p:nvCxnSpPr>
          <p:cNvPr id="33" name="Прямая со стрелкой 32"/>
          <p:cNvCxnSpPr>
            <a:stCxn id="28" idx="1"/>
          </p:cNvCxnSpPr>
          <p:nvPr/>
        </p:nvCxnSpPr>
        <p:spPr>
          <a:xfrm flipH="1">
            <a:off x="5382090" y="3651870"/>
            <a:ext cx="1440160" cy="0"/>
          </a:xfrm>
          <a:prstGeom prst="straightConnector1">
            <a:avLst/>
          </a:prstGeom>
          <a:ln>
            <a:solidFill>
              <a:schemeClr val="accent3"/>
            </a:solidFill>
            <a:prstDash val="dash"/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792" y="3130556"/>
            <a:ext cx="375314" cy="322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8463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242" y="397591"/>
            <a:ext cx="9139528" cy="28083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855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76745" y="1954146"/>
            <a:ext cx="4800599" cy="106765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11437F"/>
                </a:solidFill>
                <a:latin typeface="Cambria" panose="02040503050406030204" pitchFamily="18" charset="0"/>
                <a:cs typeface="Times New Roman" panose="02020603050405020304" pitchFamily="18" charset="0"/>
              </a:rPr>
              <a:t>Спасибо за внимание </a:t>
            </a:r>
            <a:endParaRPr lang="ru-RU" sz="3200" b="1" dirty="0">
              <a:solidFill>
                <a:srgbClr val="11437F"/>
              </a:solidFill>
              <a:latin typeface="Cambria" panose="0204050305040603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79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39095</TotalTime>
  <Words>3717</Words>
  <Application>Microsoft Office PowerPoint</Application>
  <PresentationFormat>Экран (16:9)</PresentationFormat>
  <Paragraphs>569</Paragraphs>
  <Slides>31</Slides>
  <Notes>31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Cambria</vt:lpstr>
      <vt:lpstr>Times New Roman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Смолин Валерий Александрович</cp:lastModifiedBy>
  <cp:revision>2062</cp:revision>
  <cp:lastPrinted>2022-11-01T11:38:25Z</cp:lastPrinted>
  <dcterms:created xsi:type="dcterms:W3CDTF">2019-07-31T16:47:50Z</dcterms:created>
  <dcterms:modified xsi:type="dcterms:W3CDTF">2024-09-16T11:16:19Z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