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457" r:id="rId3"/>
    <p:sldId id="440" r:id="rId4"/>
    <p:sldId id="429" r:id="rId5"/>
    <p:sldId id="430" r:id="rId6"/>
    <p:sldId id="448" r:id="rId7"/>
    <p:sldId id="449" r:id="rId8"/>
    <p:sldId id="450" r:id="rId9"/>
    <p:sldId id="451" r:id="rId10"/>
    <p:sldId id="441" r:id="rId11"/>
    <p:sldId id="453" r:id="rId12"/>
    <p:sldId id="455" r:id="rId13"/>
    <p:sldId id="391" r:id="rId14"/>
    <p:sldId id="437" r:id="rId15"/>
    <p:sldId id="436" r:id="rId16"/>
    <p:sldId id="394" r:id="rId17"/>
    <p:sldId id="438" r:id="rId18"/>
    <p:sldId id="452" r:id="rId19"/>
    <p:sldId id="456" r:id="rId20"/>
    <p:sldId id="412" r:id="rId21"/>
  </p:sldIdLst>
  <p:sldSz cx="9144000" cy="5143500" type="screen16x9"/>
  <p:notesSz cx="6858000" cy="9926638"/>
  <p:defaultTextStyle>
    <a:defPPr>
      <a:defRPr lang="ru-RU"/>
    </a:defPPr>
    <a:lvl1pPr marL="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28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BD7939-30B0-42CE-A0AB-A864BB0022EC}">
          <p14:sldIdLst>
            <p14:sldId id="256"/>
            <p14:sldId id="457"/>
            <p14:sldId id="440"/>
            <p14:sldId id="429"/>
            <p14:sldId id="430"/>
            <p14:sldId id="448"/>
            <p14:sldId id="449"/>
            <p14:sldId id="450"/>
            <p14:sldId id="451"/>
            <p14:sldId id="441"/>
            <p14:sldId id="453"/>
            <p14:sldId id="455"/>
            <p14:sldId id="391"/>
            <p14:sldId id="437"/>
            <p14:sldId id="436"/>
            <p14:sldId id="394"/>
            <p14:sldId id="438"/>
            <p14:sldId id="452"/>
            <p14:sldId id="456"/>
          </p14:sldIdLst>
        </p14:section>
        <p14:section name="Раздел без заголовка" id="{464B3B33-2F46-4737-BE51-9E301887C6A9}">
          <p14:sldIdLst>
            <p14:sldId id="4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34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иардо Полина Владимировна" initials="ВПВ" lastIdx="1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E98B65"/>
    <a:srgbClr val="526DB0"/>
    <a:srgbClr val="008000"/>
    <a:srgbClr val="006600"/>
    <a:srgbClr val="FFC000"/>
    <a:srgbClr val="C19229"/>
    <a:srgbClr val="11437F"/>
    <a:srgbClr val="F4C552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1" autoAdjust="0"/>
    <p:restoredTop sz="79862" autoAdjust="0"/>
  </p:normalViewPr>
  <p:slideViewPr>
    <p:cSldViewPr>
      <p:cViewPr varScale="1">
        <p:scale>
          <a:sx n="174" d="100"/>
          <a:sy n="174" d="100"/>
        </p:scale>
        <p:origin x="1392" y="132"/>
      </p:cViewPr>
      <p:guideLst>
        <p:guide orient="horz" pos="4565"/>
        <p:guide pos="34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954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062" y="2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04.12.2024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1278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062" y="9431278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062" y="2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04.12.2024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55613" y="1243013"/>
            <a:ext cx="5946775" cy="3344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0318" tIns="85158" rIns="170318" bIns="85158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25" y="4778774"/>
            <a:ext cx="5487155" cy="3909465"/>
          </a:xfrm>
          <a:prstGeom prst="rect">
            <a:avLst/>
          </a:prstGeom>
        </p:spPr>
        <p:txBody>
          <a:bodyPr vert="horz" lIns="170318" tIns="85158" rIns="170318" bIns="8515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1278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062" y="9431278"/>
            <a:ext cx="2972051" cy="495361"/>
          </a:xfrm>
          <a:prstGeom prst="rect">
            <a:avLst/>
          </a:prstGeom>
        </p:spPr>
        <p:txBody>
          <a:bodyPr vert="horz" lIns="170318" tIns="85158" rIns="170318" bIns="85158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66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932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398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8648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3310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7972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2634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7296" algn="l" defTabSz="144932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55613" y="1243013"/>
            <a:ext cx="5946775" cy="3344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6761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425" y="4778774"/>
            <a:ext cx="5425476" cy="3909465"/>
          </a:xfrm>
        </p:spPr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901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u="sng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210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453237">
              <a:defRPr/>
            </a:pPr>
            <a:endParaRPr lang="ru-RU" sz="1900" dirty="0"/>
          </a:p>
          <a:p>
            <a:pPr defTabSz="1453237">
              <a:defRPr/>
            </a:pPr>
            <a:endParaRPr lang="ru-RU" sz="1900" u="sng" dirty="0"/>
          </a:p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8191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846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425" y="4778773"/>
            <a:ext cx="5487155" cy="5065249"/>
          </a:xfrm>
        </p:spPr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8112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535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4638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46612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29564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9671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8503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453237"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107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453237"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3470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104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453237"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4642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453237">
              <a:defRPr/>
            </a:pPr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1299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1644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329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5" y="1363884"/>
            <a:ext cx="6400801" cy="2683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12/4/2024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12/4/2024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1" y="4783458"/>
            <a:ext cx="2103121" cy="439079"/>
          </a:xfrm>
        </p:spPr>
        <p:txBody>
          <a:bodyPr/>
          <a:lstStyle/>
          <a:p>
            <a:fld id="{DCF62467-51A0-4331-81DA-2BBFEC3C67EF}" type="datetime1">
              <a:rPr lang="en-US" smtClean="0"/>
              <a:t>12/4/2024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1" y="4783460"/>
            <a:ext cx="2926080" cy="43907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3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397589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199" y="3684403"/>
            <a:ext cx="4235581" cy="19389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3E08C-528D-4276-B3E9-4A1B6B0E6A64}" type="datetime1">
              <a:rPr lang="ru-RU" smtClean="0"/>
              <a:pPr>
                <a:defRPr/>
              </a:pPr>
              <a:t>04.12.2024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1966292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199" y="3684403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58"/>
            <a:ext cx="2926080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1" y="4783456"/>
            <a:ext cx="2103121" cy="439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12/4/2024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76" y="4795860"/>
            <a:ext cx="2103121" cy="26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8" r:id="rId4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45">
        <a:defRPr>
          <a:latin typeface="+mn-lt"/>
          <a:ea typeface="+mn-ea"/>
          <a:cs typeface="+mn-cs"/>
        </a:defRPr>
      </a:lvl2pPr>
      <a:lvl3pPr marL="1450291">
        <a:defRPr>
          <a:latin typeface="+mn-lt"/>
          <a:ea typeface="+mn-ea"/>
          <a:cs typeface="+mn-cs"/>
        </a:defRPr>
      </a:lvl3pPr>
      <a:lvl4pPr marL="2175435">
        <a:defRPr>
          <a:latin typeface="+mn-lt"/>
          <a:ea typeface="+mn-ea"/>
          <a:cs typeface="+mn-cs"/>
        </a:defRPr>
      </a:lvl4pPr>
      <a:lvl5pPr marL="2900580">
        <a:defRPr>
          <a:latin typeface="+mn-lt"/>
          <a:ea typeface="+mn-ea"/>
          <a:cs typeface="+mn-cs"/>
        </a:defRPr>
      </a:lvl5pPr>
      <a:lvl6pPr marL="3625726">
        <a:defRPr>
          <a:latin typeface="+mn-lt"/>
          <a:ea typeface="+mn-ea"/>
          <a:cs typeface="+mn-cs"/>
        </a:defRPr>
      </a:lvl6pPr>
      <a:lvl7pPr marL="4350871">
        <a:defRPr>
          <a:latin typeface="+mn-lt"/>
          <a:ea typeface="+mn-ea"/>
          <a:cs typeface="+mn-cs"/>
        </a:defRPr>
      </a:lvl7pPr>
      <a:lvl8pPr marL="5076016">
        <a:defRPr>
          <a:latin typeface="+mn-lt"/>
          <a:ea typeface="+mn-ea"/>
          <a:cs typeface="+mn-cs"/>
        </a:defRPr>
      </a:lvl8pPr>
      <a:lvl9pPr marL="580116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77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7167446" y="327990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TextBox 9"/>
          <p:cNvSpPr txBox="1"/>
          <p:nvPr/>
        </p:nvSpPr>
        <p:spPr>
          <a:xfrm>
            <a:off x="272389" y="1448571"/>
            <a:ext cx="67315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cs typeface="Segoe UI Light" panose="020B0502040204020203" pitchFamily="34" charset="0"/>
              </a:rPr>
              <a:t>Особенности составления и представления Пояснительной записки в составе годовой бюджетной (бухгалтерской) отчетности за 2024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" y="4803086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68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268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7" y="4803086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268" dirty="0" smtClean="0">
                <a:solidFill>
                  <a:schemeClr val="bg1">
                    <a:lumMod val="65000"/>
                  </a:schemeClr>
                </a:solidFill>
              </a:rPr>
              <a:t>2024 </a:t>
            </a:r>
            <a:r>
              <a:rPr lang="ru-RU" sz="1268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3360" y="3568502"/>
            <a:ext cx="6236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Пчелинцев Анатолий Владимирович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+mj-lt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Начальник Отдела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анализа исполнения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бюджетов</a:t>
            </a:r>
          </a:p>
          <a:p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Управления </a:t>
            </a:r>
            <a:r>
              <a:rPr lang="ru-RU" sz="1200" dirty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бюджетного учета и отчетности Федерального </a:t>
            </a:r>
            <a:r>
              <a:rPr lang="ru-RU" sz="1200" dirty="0" smtClean="0">
                <a:solidFill>
                  <a:schemeClr val="accent3">
                    <a:lumMod val="50000"/>
                  </a:schemeClr>
                </a:solidFill>
                <a:latin typeface="+mj-lt"/>
                <a:cs typeface="Segoe UI Light" panose="020B0502040204020203" pitchFamily="34" charset="0"/>
              </a:rPr>
              <a:t>казначейства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5" y="4250972"/>
            <a:ext cx="4209462" cy="24823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7591483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3410"/>
            <a:ext cx="1402441" cy="548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9"/>
    </mc:Choice>
    <mc:Fallback xmlns="">
      <p:transition spd="slow" advTm="116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34200" y="4795860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09550"/>
            <a:ext cx="7976498" cy="246221"/>
          </a:xfrm>
        </p:spPr>
        <p:txBody>
          <a:bodyPr/>
          <a:lstStyle/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5320" y="1581150"/>
            <a:ext cx="7802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4000"/>
              </a:lnSpc>
              <a:buFontTx/>
              <a:buChar char="-"/>
            </a:pPr>
            <a:r>
              <a:rPr lang="ru-RU" sz="1400" dirty="0" smtClean="0">
                <a:latin typeface="Century" panose="02040604050505020304" pitchFamily="18" charset="0"/>
              </a:rPr>
              <a:t>Особенности формирования показателей, </a:t>
            </a:r>
            <a:r>
              <a:rPr lang="ru-RU" sz="1400" dirty="0">
                <a:latin typeface="Century" panose="02040604050505020304" pitchFamily="18" charset="0"/>
              </a:rPr>
              <a:t>входящих в </a:t>
            </a:r>
            <a:r>
              <a:rPr lang="ru-RU" sz="1400" dirty="0" smtClean="0">
                <a:latin typeface="Century" panose="02040604050505020304" pitchFamily="18" charset="0"/>
              </a:rPr>
              <a:t>состав пояснительной записки;</a:t>
            </a:r>
          </a:p>
          <a:p>
            <a:pPr marL="285750" indent="-285750">
              <a:lnSpc>
                <a:spcPts val="4000"/>
              </a:lnSpc>
              <a:buFontTx/>
              <a:buChar char="-"/>
            </a:pPr>
            <a:r>
              <a:rPr lang="ru-RU" sz="1400" dirty="0" smtClean="0">
                <a:latin typeface="Century" panose="02040604050505020304" pitchFamily="18" charset="0"/>
              </a:rPr>
              <a:t>Специфика заполнения отдельных форм бюджетной отчетности;</a:t>
            </a:r>
          </a:p>
          <a:p>
            <a:pPr marL="285750" indent="-285750">
              <a:lnSpc>
                <a:spcPts val="4000"/>
              </a:lnSpc>
              <a:buFontTx/>
              <a:buChar char="-"/>
            </a:pPr>
            <a:r>
              <a:rPr lang="ru-RU" sz="1400" dirty="0" smtClean="0">
                <a:latin typeface="Century" panose="02040604050505020304" pitchFamily="18" charset="0"/>
              </a:rPr>
              <a:t>Типовые ошибки.</a:t>
            </a:r>
            <a:endParaRPr lang="ru-RU" sz="14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04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44" y="1848289"/>
            <a:ext cx="8867775" cy="157162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34200" y="4795860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2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209550"/>
            <a:ext cx="7976498" cy="215444"/>
          </a:xfrm>
        </p:spPr>
        <p:txBody>
          <a:bodyPr/>
          <a:lstStyle/>
          <a:p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дебиторской задолженности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отдельным контрактам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543800" y="1962151"/>
            <a:ext cx="609600" cy="14577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360271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Пример проставления некорректных дат по контрактам: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867400" y="2190749"/>
            <a:ext cx="990600" cy="12291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13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95350"/>
            <a:ext cx="8524875" cy="3028950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02076" y="487466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3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9" y="133350"/>
            <a:ext cx="7976498" cy="430887"/>
          </a:xfrm>
        </p:spPr>
        <p:txBody>
          <a:bodyPr/>
          <a:lstStyle/>
          <a:p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дебиторской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задолженности</a:t>
            </a:r>
            <a:b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объемам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авансирования ф. 0503191 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1144" y="4052022"/>
            <a:ext cx="5943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F4E79"/>
                </a:solidFill>
              </a:rPr>
              <a:t>Показатели раздела 1 ф. 0503191 формируются </a:t>
            </a:r>
            <a:r>
              <a:rPr lang="ru-RU" sz="1400" dirty="0">
                <a:solidFill>
                  <a:srgbClr val="1F4E79"/>
                </a:solidFill>
              </a:rPr>
              <a:t>в зависимости </a:t>
            </a:r>
            <a:r>
              <a:rPr lang="ru-RU" sz="1400" dirty="0" smtClean="0">
                <a:solidFill>
                  <a:srgbClr val="1F4E79"/>
                </a:solidFill>
              </a:rPr>
              <a:t/>
            </a:r>
            <a:br>
              <a:rPr lang="ru-RU" sz="1400" dirty="0" smtClean="0">
                <a:solidFill>
                  <a:srgbClr val="1F4E79"/>
                </a:solidFill>
              </a:rPr>
            </a:br>
            <a:r>
              <a:rPr lang="ru-RU" sz="1400" dirty="0" smtClean="0">
                <a:solidFill>
                  <a:srgbClr val="1F4E79"/>
                </a:solidFill>
              </a:rPr>
              <a:t>от </a:t>
            </a:r>
            <a:r>
              <a:rPr lang="ru-RU" sz="1400" dirty="0">
                <a:solidFill>
                  <a:srgbClr val="1F4E79"/>
                </a:solidFill>
              </a:rPr>
              <a:t>отношения объема </a:t>
            </a:r>
            <a:r>
              <a:rPr lang="ru-RU" sz="1400" dirty="0" smtClean="0">
                <a:solidFill>
                  <a:srgbClr val="1F4E79"/>
                </a:solidFill>
              </a:rPr>
              <a:t>дебиторской </a:t>
            </a:r>
            <a:r>
              <a:rPr lang="ru-RU" sz="1400" dirty="0">
                <a:solidFill>
                  <a:srgbClr val="1F4E79"/>
                </a:solidFill>
              </a:rPr>
              <a:t>задолженности </a:t>
            </a:r>
            <a:r>
              <a:rPr lang="ru-RU" sz="1400" dirty="0" smtClean="0">
                <a:solidFill>
                  <a:srgbClr val="1F4E79"/>
                </a:solidFill>
              </a:rPr>
              <a:t>на </a:t>
            </a:r>
            <a:r>
              <a:rPr lang="ru-RU" sz="1400" dirty="0">
                <a:solidFill>
                  <a:srgbClr val="1F4E79"/>
                </a:solidFill>
              </a:rPr>
              <a:t>отчетную дату </a:t>
            </a:r>
            <a:r>
              <a:rPr lang="ru-RU" sz="1400" dirty="0" smtClean="0">
                <a:solidFill>
                  <a:srgbClr val="1F4E79"/>
                </a:solidFill>
              </a:rPr>
              <a:t/>
            </a:r>
            <a:br>
              <a:rPr lang="ru-RU" sz="1400" dirty="0" smtClean="0">
                <a:solidFill>
                  <a:srgbClr val="1F4E79"/>
                </a:solidFill>
              </a:rPr>
            </a:br>
            <a:r>
              <a:rPr lang="ru-RU" sz="1400" dirty="0" smtClean="0">
                <a:solidFill>
                  <a:srgbClr val="1F4E79"/>
                </a:solidFill>
              </a:rPr>
              <a:t>к </a:t>
            </a:r>
            <a:r>
              <a:rPr lang="ru-RU" sz="1400" dirty="0">
                <a:solidFill>
                  <a:srgbClr val="1F4E79"/>
                </a:solidFill>
              </a:rPr>
              <a:t>общей сумме </a:t>
            </a:r>
            <a:r>
              <a:rPr lang="ru-RU" sz="1400" dirty="0" smtClean="0">
                <a:solidFill>
                  <a:srgbClr val="1F4E79"/>
                </a:solidFill>
              </a:rPr>
              <a:t>договора </a:t>
            </a:r>
            <a:r>
              <a:rPr lang="ru-RU" sz="1400" u="sng" dirty="0">
                <a:solidFill>
                  <a:srgbClr val="1F4E79"/>
                </a:solidFill>
              </a:rPr>
              <a:t>за весь период его действия</a:t>
            </a:r>
            <a:r>
              <a:rPr lang="ru-RU" sz="1400" dirty="0" smtClean="0">
                <a:solidFill>
                  <a:srgbClr val="1F4E79"/>
                </a:solidFill>
              </a:rPr>
              <a:t>.</a:t>
            </a:r>
            <a:endParaRPr lang="ru-RU" sz="1400" dirty="0">
              <a:solidFill>
                <a:srgbClr val="1F4E79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191000" y="2724150"/>
            <a:ext cx="14859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867400" y="2724150"/>
            <a:ext cx="8382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276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4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749" y="133350"/>
            <a:ext cx="7976498" cy="430887"/>
          </a:xfrm>
        </p:spPr>
        <p:txBody>
          <a:bodyPr/>
          <a:lstStyle/>
          <a:p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дебиторской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задолженности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разрезе планируемых сроков исполнения обязательств ф. 0503191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378609"/>
            <a:ext cx="83058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F4E79"/>
                </a:solidFill>
              </a:rPr>
              <a:t>Показатели раздела 2 строки 010 ф.0503191 = показателям гр. 4 раздела 1 строки 010 ф.0503191 </a:t>
            </a:r>
            <a:br>
              <a:rPr lang="ru-RU" sz="1400" dirty="0" smtClean="0">
                <a:solidFill>
                  <a:srgbClr val="1F4E79"/>
                </a:solidFill>
              </a:rPr>
            </a:br>
            <a:r>
              <a:rPr lang="ru-RU" sz="1400" dirty="0" smtClean="0">
                <a:solidFill>
                  <a:srgbClr val="1F4E79"/>
                </a:solidFill>
              </a:rPr>
              <a:t>Показатели просроченной задолженности в 2 разделе ф. 0503191 </a:t>
            </a:r>
            <a:r>
              <a:rPr lang="ru-RU" sz="1600" b="1" u="sng" dirty="0" smtClean="0">
                <a:solidFill>
                  <a:srgbClr val="1F4E79"/>
                </a:solidFill>
              </a:rPr>
              <a:t>НЕ отражаются </a:t>
            </a:r>
            <a:endParaRPr lang="ru-RU" sz="1400" b="1" u="sng" dirty="0">
              <a:solidFill>
                <a:srgbClr val="1F4E79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7662" y="2266950"/>
            <a:ext cx="10668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 smtClean="0"/>
              <a:t>Срок </a:t>
            </a:r>
            <a:r>
              <a:rPr lang="ru-RU" sz="1000" dirty="0"/>
              <a:t>окончания договора (контракта, соглашения) актуальный на отчетную дату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952500"/>
            <a:ext cx="5648325" cy="3238500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1405185" y="3028950"/>
            <a:ext cx="804615" cy="3760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5715000" y="1962150"/>
            <a:ext cx="1676400" cy="2286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843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812" y="1139165"/>
            <a:ext cx="7125788" cy="289585"/>
          </a:xfrm>
        </p:spPr>
        <p:txBody>
          <a:bodyPr>
            <a:normAutofit/>
          </a:bodyPr>
          <a:lstStyle/>
          <a:p>
            <a:pPr algn="just"/>
            <a:r>
              <a:rPr lang="ru-RU" sz="1350" dirty="0"/>
              <a:t>отражение расчетов с </a:t>
            </a:r>
            <a:r>
              <a:rPr lang="ru-RU" sz="1600" u="sng" dirty="0">
                <a:solidFill>
                  <a:srgbClr val="FF0000"/>
                </a:solidFill>
              </a:rPr>
              <a:t>ликвидированными</a:t>
            </a:r>
            <a:r>
              <a:rPr lang="ru-RU" sz="1600" dirty="0">
                <a:solidFill>
                  <a:srgbClr val="FF0000"/>
                </a:solidFill>
              </a:rPr>
              <a:t> </a:t>
            </a:r>
            <a:r>
              <a:rPr lang="ru-RU" sz="1350" dirty="0"/>
              <a:t>организациями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0589" y="1828832"/>
            <a:ext cx="8707211" cy="1047718"/>
          </a:xfrm>
        </p:spPr>
        <p:txBody>
          <a:bodyPr>
            <a:no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  <a:latin typeface="+mj-lt"/>
              </a:rPr>
              <a:t>Дебиторская задолженность по расходам (субсидии юридическим лицам, авансы по контрактам и т.д.)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  <a:latin typeface="+mj-lt"/>
              </a:rPr>
              <a:t>Дебиторская/кредиторская задолженность по доходам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  <a:latin typeface="+mj-lt"/>
              </a:rPr>
              <a:t>Вложения в юридические лица (акции, облигации, уставной фонд ГУП (МУП) и т.д.)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ru-RU" sz="700" dirty="0">
              <a:solidFill>
                <a:schemeClr val="tx1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273504" y="2783885"/>
            <a:ext cx="8524331" cy="164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4055" y="4010620"/>
            <a:ext cx="8657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>
                <a:latin typeface="+mj-lt"/>
              </a:rPr>
              <a:t>Минпросвещения, Минтранс, Росрыболовство, Минпромторг, ФАС, Минкультуры, Минцифры, Минприроды, Минэкономразвития, Росаккредитация, Росавиация, Рособрнадзор, </a:t>
            </a:r>
            <a:r>
              <a:rPr lang="ru-RU" sz="1350" dirty="0" err="1">
                <a:latin typeface="+mj-lt"/>
              </a:rPr>
              <a:t>Ростехнадзор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Росприроднадзор</a:t>
            </a:r>
            <a:r>
              <a:rPr lang="ru-RU" sz="1350" dirty="0">
                <a:latin typeface="+mj-lt"/>
              </a:rPr>
              <a:t>, Минэнерго, </a:t>
            </a:r>
            <a:r>
              <a:rPr lang="ru-RU" sz="1350" dirty="0" err="1">
                <a:latin typeface="+mj-lt"/>
              </a:rPr>
              <a:t>Россельхознадзор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Росалкогольтабакконтроль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Роскомнадзор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Росавтодор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Росстандарт</a:t>
            </a:r>
            <a:r>
              <a:rPr lang="ru-RU" sz="1350" dirty="0">
                <a:latin typeface="+mj-lt"/>
              </a:rPr>
              <a:t>, </a:t>
            </a:r>
            <a:r>
              <a:rPr lang="ru-RU" sz="1350" dirty="0" err="1">
                <a:latin typeface="+mj-lt"/>
              </a:rPr>
              <a:t>Ространснадзор</a:t>
            </a:r>
            <a:r>
              <a:rPr lang="ru-RU" sz="1350" dirty="0">
                <a:latin typeface="+mj-lt"/>
              </a:rPr>
              <a:t>.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73504" y="3624023"/>
            <a:ext cx="8524331" cy="145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4869" y="3130719"/>
            <a:ext cx="85243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50" dirty="0">
                <a:latin typeface="+mj-lt"/>
              </a:rPr>
              <a:t>сверка детализированных строк отчетности с ЕГРЮЛ, Реестрами имущества, иной общедоступной информацией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3504" y="702296"/>
            <a:ext cx="3231696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latin typeface="+mj-lt"/>
              </a:rPr>
              <a:t>Недостаток: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503" y="1464296"/>
            <a:ext cx="460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+mj-lt"/>
              </a:rPr>
              <a:t>Затрагиваемые показатели: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3503" y="2800350"/>
            <a:ext cx="5998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+mj-lt"/>
              </a:rPr>
              <a:t>Способ выявления Федеральным казначейством: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73504" y="1422950"/>
            <a:ext cx="8524331" cy="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273504" y="3674096"/>
            <a:ext cx="5231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800" b="1" dirty="0">
                <a:latin typeface="+mj-lt"/>
              </a:rPr>
              <a:t>ГРБС, допускающие указанные недостатки:</a:t>
            </a:r>
          </a:p>
        </p:txBody>
      </p:sp>
      <p:sp>
        <p:nvSpPr>
          <p:cNvPr id="15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676400" y="133350"/>
            <a:ext cx="7366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/>
              <a:t>5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7008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355" y="794126"/>
            <a:ext cx="7087942" cy="289585"/>
          </a:xfrm>
        </p:spPr>
        <p:txBody>
          <a:bodyPr>
            <a:noAutofit/>
          </a:bodyPr>
          <a:lstStyle/>
          <a:p>
            <a:pPr algn="just"/>
            <a:r>
              <a:rPr lang="ru-RU" sz="1350" b="0" dirty="0">
                <a:solidFill>
                  <a:schemeClr val="tx1"/>
                </a:solidFill>
                <a:latin typeface="+mj-lt"/>
              </a:rPr>
              <a:t>Наличие </a:t>
            </a:r>
            <a:r>
              <a:rPr lang="ru-RU" sz="1350" b="0" u="sng" dirty="0">
                <a:solidFill>
                  <a:schemeClr val="tx1"/>
                </a:solidFill>
                <a:latin typeface="+mj-lt"/>
              </a:rPr>
              <a:t>одновременно</a:t>
            </a:r>
            <a:r>
              <a:rPr lang="ru-RU" sz="1350" b="0" dirty="0">
                <a:solidFill>
                  <a:schemeClr val="tx1"/>
                </a:solidFill>
                <a:latin typeface="+mj-lt"/>
              </a:rPr>
              <a:t> кредиторской и дебиторской задолженности по доходам по предоставлению субсидий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9234" y="1733550"/>
            <a:ext cx="8707211" cy="419581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latin typeface="+mj-lt"/>
              </a:rPr>
              <a:t>Дебиторская задолженность по расходам (субсидии юридическим лицам)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latin typeface="+mj-lt"/>
              </a:rPr>
              <a:t>Кредиторская задолженность по доходам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sz="1350" dirty="0">
              <a:latin typeface="+mj-lt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273504" y="3181350"/>
            <a:ext cx="8652941" cy="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35610" y="4509850"/>
            <a:ext cx="4679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Минцифры </a:t>
            </a:r>
            <a:r>
              <a:rPr lang="ru-RU" sz="1600" dirty="0"/>
              <a:t>и др.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943" y="3511719"/>
            <a:ext cx="885535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50" dirty="0">
                <a:latin typeface="+mj-lt"/>
              </a:rPr>
              <a:t>Анализ показателей Сведений по дебиторской (кредиторской) задолженности ф. </a:t>
            </a:r>
            <a:r>
              <a:rPr lang="ru-RU" sz="1350" dirty="0" smtClean="0">
                <a:latin typeface="+mj-lt"/>
              </a:rPr>
              <a:t>0503169, наличие </a:t>
            </a:r>
            <a:r>
              <a:rPr lang="ru-RU" sz="1350" dirty="0">
                <a:latin typeface="+mj-lt"/>
              </a:rPr>
              <a:t>кредиторской задолженности по счету 20550, 20560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336" y="772689"/>
            <a:ext cx="1861052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Недостаток: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719" y="1342834"/>
            <a:ext cx="4647451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solidFill>
                  <a:srgbClr val="002060"/>
                </a:solidFill>
                <a:latin typeface="+mj-lt"/>
              </a:rPr>
              <a:t>Затрагиваемые показатели: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3181350"/>
            <a:ext cx="7089761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4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Способ выявления Федеральным казначейством: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273504" y="1289414"/>
            <a:ext cx="8652941" cy="23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52400" y="4095750"/>
            <a:ext cx="6180025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40" b="1" dirty="0">
                <a:latin typeface="+mj-lt"/>
              </a:rPr>
              <a:t>ГРБС, допускающие указанные недостатки:</a:t>
            </a:r>
          </a:p>
        </p:txBody>
      </p:sp>
      <p:sp>
        <p:nvSpPr>
          <p:cNvPr id="15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39820" y="105441"/>
            <a:ext cx="830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78480" y="2479133"/>
            <a:ext cx="119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Получатель субсидии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9934" y="2243961"/>
            <a:ext cx="636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ГРБС</a:t>
            </a:r>
          </a:p>
        </p:txBody>
      </p:sp>
      <p:sp>
        <p:nvSpPr>
          <p:cNvPr id="19" name="Стрелка вправо 18"/>
          <p:cNvSpPr/>
          <p:nvPr/>
        </p:nvSpPr>
        <p:spPr>
          <a:xfrm>
            <a:off x="1951680" y="2525369"/>
            <a:ext cx="1016777" cy="136627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/>
          </a:p>
        </p:txBody>
      </p:sp>
      <p:sp>
        <p:nvSpPr>
          <p:cNvPr id="20" name="TextBox 19"/>
          <p:cNvSpPr txBox="1"/>
          <p:nvPr/>
        </p:nvSpPr>
        <p:spPr>
          <a:xfrm>
            <a:off x="830200" y="2434584"/>
            <a:ext cx="12634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Дт</a:t>
            </a:r>
            <a:r>
              <a:rPr lang="ru-RU" sz="1400" dirty="0"/>
              <a:t> 206 счет</a:t>
            </a:r>
          </a:p>
        </p:txBody>
      </p:sp>
      <p:sp>
        <p:nvSpPr>
          <p:cNvPr id="22" name="Стрелка вправо 21"/>
          <p:cNvSpPr/>
          <p:nvPr/>
        </p:nvSpPr>
        <p:spPr>
          <a:xfrm rot="10800000">
            <a:off x="1921329" y="2869609"/>
            <a:ext cx="1012233" cy="132296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/>
          </a:p>
        </p:txBody>
      </p:sp>
      <p:sp>
        <p:nvSpPr>
          <p:cNvPr id="23" name="TextBox 22"/>
          <p:cNvSpPr txBox="1"/>
          <p:nvPr/>
        </p:nvSpPr>
        <p:spPr>
          <a:xfrm>
            <a:off x="830198" y="2770432"/>
            <a:ext cx="1263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Кт</a:t>
            </a:r>
            <a:r>
              <a:rPr lang="ru-RU" sz="1400" dirty="0"/>
              <a:t> 205 счет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67400" y="2372229"/>
            <a:ext cx="1664032" cy="577081"/>
          </a:xfrm>
          <a:prstGeom prst="rect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rgbClr val="FF0000"/>
                </a:solidFill>
              </a:rPr>
              <a:t>отсутствует бухгалтерская запись: Дт 205 Кт 206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716280" y="2257234"/>
            <a:ext cx="3703320" cy="847916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>
              <a:noFill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83834" y="2322279"/>
            <a:ext cx="11184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/>
              <a:t>предоставление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18730" y="2686725"/>
            <a:ext cx="10497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/>
              <a:t>возврат</a:t>
            </a:r>
          </a:p>
        </p:txBody>
      </p:sp>
      <p:sp>
        <p:nvSpPr>
          <p:cNvPr id="29" name="Стрелка вниз 28"/>
          <p:cNvSpPr/>
          <p:nvPr/>
        </p:nvSpPr>
        <p:spPr>
          <a:xfrm rot="5400000">
            <a:off x="4979651" y="2352932"/>
            <a:ext cx="267788" cy="628514"/>
          </a:xfrm>
          <a:prstGeom prst="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>
          <a:xfrm>
            <a:off x="8839200" y="4795860"/>
            <a:ext cx="204097" cy="268834"/>
          </a:xfrm>
        </p:spPr>
        <p:txBody>
          <a:bodyPr/>
          <a:lstStyle/>
          <a:p>
            <a:fld id="{D8FCED87-AF0E-4FAF-B3C3-980CC6BA7830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/>
              <a:t>6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246368" y="4019550"/>
            <a:ext cx="8652941" cy="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02126" y="4169038"/>
            <a:ext cx="29418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Минпромторг,  Минобрнауки, </a:t>
            </a:r>
          </a:p>
        </p:txBody>
      </p:sp>
    </p:spTree>
    <p:extLst>
      <p:ext uri="{BB962C8B-B14F-4D97-AF65-F5344CB8AC3E}">
        <p14:creationId xmlns:p14="http://schemas.microsoft.com/office/powerpoint/2010/main" val="15453048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8237" y="727527"/>
            <a:ext cx="5451764" cy="315822"/>
          </a:xfrm>
        </p:spPr>
        <p:txBody>
          <a:bodyPr>
            <a:noAutofit/>
          </a:bodyPr>
          <a:lstStyle/>
          <a:p>
            <a:pPr algn="just"/>
            <a:r>
              <a:rPr lang="ru-RU" sz="1350" b="0" dirty="0">
                <a:solidFill>
                  <a:schemeClr val="tx1"/>
                </a:solidFill>
              </a:rPr>
              <a:t>Не начисление доходам по поступившим возвратам остатков субсидий прошлых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3504" y="1723386"/>
            <a:ext cx="8707211" cy="409992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  <a:latin typeface="+mj-lt"/>
              </a:rPr>
              <a:t>Кредиторская задолженность по доходам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sz="1350" dirty="0">
              <a:latin typeface="+mj-lt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V="1">
            <a:off x="245795" y="3325721"/>
            <a:ext cx="788343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94565" y="4641971"/>
            <a:ext cx="604592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400" dirty="0"/>
              <a:t>Минпромторг,  </a:t>
            </a:r>
            <a:r>
              <a:rPr lang="ru-RU" sz="1400" dirty="0" smtClean="0"/>
              <a:t>Минобрнауки, Минцифры и др.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02475" y="3692020"/>
            <a:ext cx="8524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Анализ показателей Сведений по дебиторской (кредиторской) задолженности ф. 0503169,</a:t>
            </a:r>
          </a:p>
          <a:p>
            <a:r>
              <a:rPr lang="ru-RU" sz="1400" dirty="0">
                <a:latin typeface="+mj-lt"/>
              </a:rPr>
              <a:t>наличие кредиторской задолженности по счету 20550, 20560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3504" y="686950"/>
            <a:ext cx="1860096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Недостаток: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504" y="1276350"/>
            <a:ext cx="4374696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Затрагиваемые показатели: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02475" y="3333369"/>
            <a:ext cx="7089761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4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Способ выявления Федеральным казначейством: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14620" y="4272518"/>
            <a:ext cx="6180025" cy="4216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14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ГРБС, допускающие указанные недостатки:</a:t>
            </a:r>
          </a:p>
        </p:txBody>
      </p:sp>
      <p:sp>
        <p:nvSpPr>
          <p:cNvPr id="15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18560" y="72104"/>
            <a:ext cx="75247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26337" y="2147280"/>
            <a:ext cx="1197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Получатель субсидии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254" y="2128761"/>
            <a:ext cx="6368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ГРБС</a:t>
            </a:r>
          </a:p>
        </p:txBody>
      </p:sp>
      <p:sp>
        <p:nvSpPr>
          <p:cNvPr id="22" name="Стрелка вправо 21"/>
          <p:cNvSpPr/>
          <p:nvPr/>
        </p:nvSpPr>
        <p:spPr>
          <a:xfrm rot="10800000">
            <a:off x="1518560" y="2813065"/>
            <a:ext cx="1012233" cy="132296"/>
          </a:xfrm>
          <a:prstGeom prst="rightArrow">
            <a:avLst/>
          </a:prstGeom>
          <a:solidFill>
            <a:schemeClr val="accent3"/>
          </a:solidFill>
          <a:ln>
            <a:solidFill>
              <a:srgbClr val="526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/>
          </a:p>
        </p:txBody>
      </p:sp>
      <p:sp>
        <p:nvSpPr>
          <p:cNvPr id="23" name="TextBox 22"/>
          <p:cNvSpPr txBox="1"/>
          <p:nvPr/>
        </p:nvSpPr>
        <p:spPr>
          <a:xfrm>
            <a:off x="341474" y="2401164"/>
            <a:ext cx="11770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Кт</a:t>
            </a:r>
            <a:r>
              <a:rPr lang="ru-RU" sz="1200" dirty="0"/>
              <a:t> 205 счет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17768" y="2214086"/>
            <a:ext cx="1664032" cy="738664"/>
          </a:xfrm>
          <a:prstGeom prst="rect">
            <a:avLst/>
          </a:prstGeom>
          <a:ln>
            <a:solidFill>
              <a:schemeClr val="tx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50" b="1" dirty="0">
                <a:solidFill>
                  <a:srgbClr val="FF0000"/>
                </a:solidFill>
              </a:rPr>
              <a:t>отсутствует бухгалтерская запись: Дт 205 </a:t>
            </a:r>
            <a:r>
              <a:rPr lang="ru-RU" sz="1050" b="1" dirty="0" smtClean="0">
                <a:solidFill>
                  <a:srgbClr val="FF0000"/>
                </a:solidFill>
              </a:rPr>
              <a:t/>
            </a:r>
            <a:br>
              <a:rPr lang="ru-RU" sz="1050" b="1" dirty="0" smtClean="0">
                <a:solidFill>
                  <a:srgbClr val="FF0000"/>
                </a:solidFill>
              </a:rPr>
            </a:br>
            <a:r>
              <a:rPr lang="ru-RU" sz="1050" b="1" dirty="0" err="1" smtClean="0">
                <a:solidFill>
                  <a:srgbClr val="FF0000"/>
                </a:solidFill>
              </a:rPr>
              <a:t>Кт</a:t>
            </a:r>
            <a:r>
              <a:rPr lang="ru-RU" sz="1050" b="1" dirty="0" smtClean="0">
                <a:solidFill>
                  <a:srgbClr val="FF0000"/>
                </a:solidFill>
              </a:rPr>
              <a:t> </a:t>
            </a:r>
            <a:r>
              <a:rPr lang="ru-RU" sz="1050" b="1" dirty="0">
                <a:solidFill>
                  <a:srgbClr val="FF0000"/>
                </a:solidFill>
              </a:rPr>
              <a:t>40110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0569" y="2151681"/>
            <a:ext cx="3703320" cy="84791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 dirty="0">
              <a:noFill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87086" y="2184922"/>
            <a:ext cx="1562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/>
              <a:t>Возврат субсидий, ранее предоставленных, закрытых на </a:t>
            </a:r>
            <a:r>
              <a:rPr lang="ru-RU" sz="900" i="1" dirty="0" err="1"/>
              <a:t>фин.рузультат</a:t>
            </a:r>
            <a:endParaRPr lang="ru-RU" sz="900" i="1" dirty="0"/>
          </a:p>
        </p:txBody>
      </p:sp>
      <p:sp>
        <p:nvSpPr>
          <p:cNvPr id="29" name="Стрелка вниз 28"/>
          <p:cNvSpPr/>
          <p:nvPr/>
        </p:nvSpPr>
        <p:spPr>
          <a:xfrm rot="5400000">
            <a:off x="4401775" y="2238987"/>
            <a:ext cx="267788" cy="628514"/>
          </a:xfrm>
          <a:prstGeom prst="downArrow">
            <a:avLst/>
          </a:prstGeom>
          <a:solidFill>
            <a:srgbClr val="526DB0"/>
          </a:solidFill>
          <a:ln>
            <a:solidFill>
              <a:srgbClr val="526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140"/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chemeClr val="tx1"/>
                </a:solidFill>
              </a:rPr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V="1">
            <a:off x="225040" y="4272518"/>
            <a:ext cx="788343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91612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910565"/>
            <a:ext cx="6746140" cy="289585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1350" b="0" dirty="0">
                <a:solidFill>
                  <a:schemeClr val="tx1"/>
                </a:solidFill>
              </a:rPr>
              <a:t>отражение показателей по </a:t>
            </a:r>
            <a:r>
              <a:rPr lang="ru-RU" sz="1600" u="sng" dirty="0">
                <a:solidFill>
                  <a:srgbClr val="FF0000"/>
                </a:solidFill>
              </a:rPr>
              <a:t>неактуальным кодам бюджетной классификации</a:t>
            </a:r>
            <a:endParaRPr lang="ru-RU" sz="1350" u="sng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9363" y="2066644"/>
            <a:ext cx="8707211" cy="900585"/>
          </a:xfrm>
        </p:spPr>
        <p:txBody>
          <a:bodyPr>
            <a:normAutofit lnSpcReduction="10000"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latin typeface="+mj-lt"/>
              </a:rPr>
              <a:t>Дебиторская задолженность по расходам (субсидии юридическим лицам, авансы по контрактам и т.д.)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latin typeface="+mj-lt"/>
              </a:rPr>
              <a:t>Бюджетные обязательства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>
                <a:latin typeface="+mj-lt"/>
              </a:rPr>
              <a:t>Денежные обязательства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§"/>
            </a:pPr>
            <a:endParaRPr lang="ru-RU" sz="1350" dirty="0"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232" y="4683357"/>
            <a:ext cx="579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600"/>
            </a:lvl1pPr>
          </a:lstStyle>
          <a:p>
            <a:r>
              <a:rPr lang="ru-RU" dirty="0" err="1"/>
              <a:t>Минпромторг</a:t>
            </a:r>
            <a:r>
              <a:rPr lang="ru-RU" dirty="0"/>
              <a:t>, </a:t>
            </a:r>
            <a:r>
              <a:rPr lang="ru-RU" dirty="0" err="1"/>
              <a:t>Автодор</a:t>
            </a:r>
            <a:r>
              <a:rPr lang="ru-RU" dirty="0"/>
              <a:t>, </a:t>
            </a:r>
            <a:r>
              <a:rPr lang="ru-RU" dirty="0" err="1" smtClean="0"/>
              <a:t>Росавиация</a:t>
            </a:r>
            <a:r>
              <a:rPr lang="ru-RU" dirty="0" smtClean="0"/>
              <a:t> </a:t>
            </a:r>
            <a:r>
              <a:rPr lang="ru-RU" dirty="0"/>
              <a:t>и др.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3009" y="3490289"/>
            <a:ext cx="8524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+mj-lt"/>
              </a:rPr>
              <a:t>сверка </a:t>
            </a:r>
            <a:r>
              <a:rPr lang="ru-RU" sz="1400" i="1" dirty="0">
                <a:latin typeface="+mj-lt"/>
              </a:rPr>
              <a:t>показателей </a:t>
            </a:r>
            <a:r>
              <a:rPr lang="ru-RU" sz="1400" dirty="0">
                <a:latin typeface="+mj-lt"/>
              </a:rPr>
              <a:t>отчетности в разрезе КБК с актуальными указаниями о применении бюджетной классификации, сопоставительной таблицей Минфина России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2400" y="778496"/>
            <a:ext cx="2926896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Недостаток: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2400" y="1528484"/>
            <a:ext cx="5593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14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ru-RU" sz="1800" dirty="0"/>
              <a:t>Затрагиваемые показатели: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3136942"/>
            <a:ext cx="7089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Способ выявления Федеральным казначейством: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273504" y="1398494"/>
            <a:ext cx="8623070" cy="30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52400" y="4261703"/>
            <a:ext cx="6180025" cy="42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40" b="1" dirty="0">
                <a:latin typeface="+mj-lt"/>
              </a:rPr>
              <a:t>ГРБС, допускающие указанные недостатки: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1700903" y="148027"/>
            <a:ext cx="7443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>
                <a:solidFill>
                  <a:schemeClr val="accent3">
                    <a:lumMod val="50000"/>
                  </a:schemeClr>
                </a:solidFill>
              </a:rPr>
              <a:pPr/>
              <a:t>8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224134" y="3034632"/>
            <a:ext cx="8623070" cy="30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20313" y="4141692"/>
            <a:ext cx="8623070" cy="30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90613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3504" y="1509813"/>
            <a:ext cx="8718096" cy="3289811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ru-RU" b="0" dirty="0" smtClean="0">
                <a:solidFill>
                  <a:schemeClr val="accent3">
                    <a:lumMod val="75000"/>
                  </a:schemeClr>
                </a:solidFill>
              </a:rPr>
              <a:t>- </a:t>
            </a: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Отсутствие описаний причин увеличения / уменьшения задолженности;</a:t>
            </a:r>
            <a:br>
              <a:rPr lang="ru-RU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- Включение в описание только наименований счетов бухучета и сумм из форм отчетности;</a:t>
            </a:r>
            <a:br>
              <a:rPr lang="ru-RU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- При наличии значительного показателя отчетности в ПЗ раскрывается незначительная его часть (например, при наличии ДЗ по отдельным счетам в 3 млн. руб. раскрывается информации на 5 тыс. руб.);</a:t>
            </a:r>
            <a:br>
              <a:rPr lang="ru-RU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0" dirty="0" smtClean="0">
                <a:solidFill>
                  <a:srgbClr val="1F4E79"/>
                </a:solidFill>
              </a:rPr>
              <a:t>- </a:t>
            </a:r>
            <a:r>
              <a:rPr lang="ru-RU" b="0" dirty="0">
                <a:solidFill>
                  <a:srgbClr val="1F4E79"/>
                </a:solidFill>
              </a:rPr>
              <a:t>Вместо пояснения причин образования показателей отчетности указывается сам факт (например, при наличии кредитовых остатков по счету 20540 указывается «Поступления в доход федерального бюджета штрафов за нарушения»);</a:t>
            </a: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ru-RU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- Некорректные, неполные или отсутствующие пояснения причин превышения БО над ЛБО в части контрактов и соглашений;</a:t>
            </a:r>
            <a:br>
              <a:rPr lang="ru-RU" b="0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- Указываются причины образования показателей отчетности, сложившиеся ранее </a:t>
            </a:r>
            <a:r>
              <a:rPr lang="ru-RU" b="0" dirty="0" smtClean="0">
                <a:solidFill>
                  <a:schemeClr val="accent3">
                    <a:lumMod val="75000"/>
                  </a:schemeClr>
                </a:solidFill>
              </a:rPr>
              <a:t>2023 </a:t>
            </a: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года, при этом отсутствует описание работы с этими показателями с последующие годы (например, указывается, что ПДЗ по контракту образовалась в </a:t>
            </a:r>
            <a:r>
              <a:rPr lang="ru-RU" b="0" dirty="0" smtClean="0">
                <a:solidFill>
                  <a:schemeClr val="accent3">
                    <a:lumMod val="75000"/>
                  </a:schemeClr>
                </a:solidFill>
              </a:rPr>
              <a:t>2021 </a:t>
            </a:r>
            <a:r>
              <a:rPr lang="ru-RU" b="0" dirty="0">
                <a:solidFill>
                  <a:schemeClr val="accent3">
                    <a:lumMod val="75000"/>
                  </a:schemeClr>
                </a:solidFill>
              </a:rPr>
              <a:t>году, при этом отсутствует информация о проводимой работе для урегулирования задолженности).</a:t>
            </a:r>
          </a:p>
        </p:txBody>
      </p:sp>
      <p:sp>
        <p:nvSpPr>
          <p:cNvPr id="4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3965" y="86410"/>
            <a:ext cx="73500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E79"/>
                </a:solidFill>
              </a:rPr>
              <a:t>9</a:t>
            </a:fld>
            <a:endParaRPr lang="ru-RU" dirty="0">
              <a:solidFill>
                <a:srgbClr val="1F4E79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73505" y="1049846"/>
            <a:ext cx="7943033" cy="2895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just"/>
            <a:r>
              <a:rPr lang="ru-RU" sz="1350" u="sng" kern="0" dirty="0">
                <a:solidFill>
                  <a:srgbClr val="FF0000"/>
                </a:solidFill>
              </a:rPr>
              <a:t>Качество Пояснительной записки и иные ошибки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04" y="678418"/>
            <a:ext cx="269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u="sng" dirty="0">
                <a:solidFill>
                  <a:srgbClr val="7030A0"/>
                </a:solidFill>
                <a:latin typeface="+mj-lt"/>
              </a:rPr>
              <a:t>Недостаток: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73504" y="1330132"/>
            <a:ext cx="788343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7260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694" y="1836356"/>
            <a:ext cx="8252291" cy="2458815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ru-RU" b="0" dirty="0" smtClean="0"/>
              <a:t>- Отсутствие пояснений протоколов, требующих описания;</a:t>
            </a:r>
            <a:br>
              <a:rPr lang="ru-RU" b="0" dirty="0" smtClean="0"/>
            </a:br>
            <a:r>
              <a:rPr lang="ru-RU" b="0" dirty="0" smtClean="0"/>
              <a:t>- Ошибки в единицах измерений при отражении стоимости акций (вложений в организации) и иных объектов учета (рубли – тысячи рублей – миллионы рублей);</a:t>
            </a:r>
            <a:r>
              <a:rPr lang="en-US" b="0" dirty="0" smtClean="0"/>
              <a:t/>
            </a:r>
            <a:br>
              <a:rPr lang="en-US" b="0" dirty="0" smtClean="0"/>
            </a:br>
            <a:r>
              <a:rPr lang="en-US" b="0" dirty="0" smtClean="0"/>
              <a:t>- </a:t>
            </a:r>
            <a:r>
              <a:rPr lang="ru-RU" b="0" dirty="0" smtClean="0"/>
              <a:t>Пояснения ПБС копируются в ПЗ ГРБС без анализа, обобщения и адаптации под показатели сводных форм отчетности (например, пояснение превышения БО над ЛБО: «ЛБО запрошены у ГРБС» или при наличии просроченной задолженности по субсидиям или МБТ в описание указывается информация о проблемных контрактах без связи с показателями ДЗ ГРБС);</a:t>
            </a:r>
            <a:br>
              <a:rPr lang="ru-RU" b="0" dirty="0" smtClean="0"/>
            </a:br>
            <a:r>
              <a:rPr lang="ru-RU" b="0" dirty="0" smtClean="0"/>
              <a:t>- Типовые пояснения предупреждающих контролей во всех ПЗ без анализа причин их образования (например, описание наличия кредитового остатка по ЕНП или изменения входящего остатка ДЗ).</a:t>
            </a:r>
            <a:endParaRPr lang="ru-RU" b="0" dirty="0">
              <a:solidFill>
                <a:srgbClr val="FFC000"/>
              </a:solidFill>
            </a:endParaRPr>
          </a:p>
        </p:txBody>
      </p:sp>
      <p:sp>
        <p:nvSpPr>
          <p:cNvPr id="4" name="object 2"/>
          <p:cNvSpPr/>
          <p:nvPr/>
        </p:nvSpPr>
        <p:spPr>
          <a:xfrm flipV="1">
            <a:off x="1681" y="441892"/>
            <a:ext cx="9142319" cy="19898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14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506406" y="100967"/>
            <a:ext cx="75024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Недостатки бюджетной (бухгалтерской) отчетности, выявляемые Федеральным казначейством при камеральной проверке годовой (внутригодовой) отчетности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CED87-AF0E-4FAF-B3C3-980CC6BA7830}" type="slidenum">
              <a:rPr lang="ru-RU" smtClean="0">
                <a:solidFill>
                  <a:srgbClr val="1F4E79"/>
                </a:solidFill>
              </a:rPr>
              <a:t>10</a:t>
            </a:fld>
            <a:endParaRPr lang="ru-RU">
              <a:solidFill>
                <a:srgbClr val="1F4E79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73505" y="1049846"/>
            <a:ext cx="7943033" cy="28958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just"/>
            <a:r>
              <a:rPr lang="ru-RU" sz="1350" u="sng" kern="0" dirty="0">
                <a:solidFill>
                  <a:srgbClr val="FF0000"/>
                </a:solidFill>
              </a:rPr>
              <a:t>Качество Пояснительной записки и иные ошибки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3504" y="678418"/>
            <a:ext cx="269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u="sng" dirty="0">
                <a:solidFill>
                  <a:srgbClr val="7030A0"/>
                </a:solidFill>
                <a:latin typeface="+mj-lt"/>
              </a:rPr>
              <a:t>Недостаток: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73504" y="1330132"/>
            <a:ext cx="7883435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54481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11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98107"/>
            <a:ext cx="6604898" cy="492443"/>
          </a:xfrm>
        </p:spPr>
        <p:txBody>
          <a:bodyPr/>
          <a:lstStyle/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Дублирование сведений об ОНС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переданных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ППК «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Единый заказчик в сфере строительства» </a:t>
            </a:r>
            <a:endParaRPr lang="ru-RU" sz="16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6E071FB-4248-4597-944D-62E699719B79}"/>
              </a:ext>
            </a:extLst>
          </p:cNvPr>
          <p:cNvSpPr txBox="1"/>
          <p:nvPr/>
        </p:nvSpPr>
        <p:spPr>
          <a:xfrm>
            <a:off x="609600" y="921935"/>
            <a:ext cx="8001000" cy="1247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tabLst>
                <a:tab pos="0" algn="l"/>
              </a:tabLst>
            </a:pPr>
            <a:r>
              <a:rPr lang="ru-RU" sz="1600" b="1" dirty="0" smtClean="0"/>
              <a:t>Бюджетные инвестиции в объекты осуществляет </a:t>
            </a:r>
            <a:br>
              <a:rPr lang="ru-RU" sz="1600" b="1" dirty="0" smtClean="0"/>
            </a:br>
            <a:r>
              <a:rPr lang="ru-RU" sz="1600" b="1" dirty="0" smtClean="0"/>
              <a:t>ППК «Единый заказчик в сфере строительства», </a:t>
            </a:r>
            <a:r>
              <a:rPr lang="ru-RU" sz="1600" b="1" dirty="0"/>
              <a:t>при этом </a:t>
            </a:r>
            <a:r>
              <a:rPr lang="ru-RU" sz="1600" b="1" dirty="0" smtClean="0"/>
              <a:t>часть </a:t>
            </a:r>
            <a:r>
              <a:rPr lang="ru-RU" sz="1600" b="1" dirty="0"/>
              <a:t>вложений продолжает числится на балансе </a:t>
            </a:r>
            <a:r>
              <a:rPr lang="ru-RU" sz="1600" b="1" dirty="0" smtClean="0"/>
              <a:t>отдельных </a:t>
            </a:r>
            <a:r>
              <a:rPr lang="ru-RU" sz="1600" b="1" dirty="0"/>
              <a:t>ГРБС: </a:t>
            </a:r>
            <a:r>
              <a:rPr lang="ru-RU" sz="1600" dirty="0"/>
              <a:t>Минздрав, Минкультуры, </a:t>
            </a:r>
            <a:r>
              <a:rPr lang="ru-RU" sz="1600" dirty="0" err="1"/>
              <a:t>Минпросвещения</a:t>
            </a:r>
            <a:r>
              <a:rPr lang="ru-RU" sz="1600" dirty="0"/>
              <a:t>, Минстрой, </a:t>
            </a:r>
            <a:r>
              <a:rPr lang="ru-RU" sz="1600" dirty="0" err="1"/>
              <a:t>Росимущество</a:t>
            </a:r>
            <a:r>
              <a:rPr lang="ru-RU" sz="1600" dirty="0"/>
              <a:t>, ФНС, </a:t>
            </a:r>
            <a:r>
              <a:rPr lang="ru-RU" sz="1600" dirty="0" err="1"/>
              <a:t>Минобрнауки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6E071FB-4248-4597-944D-62E699719B79}"/>
              </a:ext>
            </a:extLst>
          </p:cNvPr>
          <p:cNvSpPr txBox="1"/>
          <p:nvPr/>
        </p:nvSpPr>
        <p:spPr>
          <a:xfrm>
            <a:off x="621323" y="2232562"/>
            <a:ext cx="777240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sz="1400" dirty="0" smtClean="0">
                <a:cs typeface="Times New Roman"/>
              </a:rPr>
              <a:t>(более </a:t>
            </a:r>
            <a:r>
              <a:rPr lang="ru-RU" sz="1600" b="1" dirty="0" smtClean="0">
                <a:cs typeface="Times New Roman"/>
              </a:rPr>
              <a:t>50</a:t>
            </a:r>
            <a:r>
              <a:rPr lang="ru-RU" sz="1400" dirty="0" smtClean="0">
                <a:cs typeface="Times New Roman"/>
              </a:rPr>
              <a:t> объектов на сумму вложений более </a:t>
            </a:r>
            <a:r>
              <a:rPr lang="ru-RU" sz="1600" b="1" dirty="0" smtClean="0">
                <a:cs typeface="Times New Roman"/>
              </a:rPr>
              <a:t>20,6</a:t>
            </a:r>
            <a:r>
              <a:rPr lang="ru-RU" sz="1400" dirty="0" smtClean="0">
                <a:cs typeface="Times New Roman"/>
              </a:rPr>
              <a:t> млрд. рублей)</a:t>
            </a:r>
            <a:endParaRPr lang="ru-RU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6E071FB-4248-4597-944D-62E699719B79}"/>
              </a:ext>
            </a:extLst>
          </p:cNvPr>
          <p:cNvSpPr txBox="1"/>
          <p:nvPr/>
        </p:nvSpPr>
        <p:spPr>
          <a:xfrm>
            <a:off x="609600" y="3105782"/>
            <a:ext cx="7977553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tabLst>
                <a:tab pos="0" algn="l"/>
              </a:tabLst>
            </a:pPr>
            <a:r>
              <a:rPr lang="ru-RU" sz="1800" b="1" dirty="0" smtClean="0">
                <a:cs typeface="Times New Roman"/>
              </a:rPr>
              <a:t>Необходимо провести </a:t>
            </a:r>
            <a:r>
              <a:rPr lang="ru-RU" sz="1800" b="1" dirty="0" smtClean="0">
                <a:solidFill>
                  <a:srgbClr val="FF0000"/>
                </a:solidFill>
                <a:cs typeface="Times New Roman"/>
              </a:rPr>
              <a:t>работу по консолидации вложений </a:t>
            </a:r>
            <a:br>
              <a:rPr lang="ru-RU" sz="1800" b="1" dirty="0" smtClean="0">
                <a:solidFill>
                  <a:srgbClr val="FF0000"/>
                </a:solidFill>
                <a:cs typeface="Times New Roman"/>
              </a:rPr>
            </a:br>
            <a:r>
              <a:rPr lang="ru-RU" sz="1800" b="1" dirty="0" smtClean="0">
                <a:solidFill>
                  <a:srgbClr val="FF0000"/>
                </a:solidFill>
                <a:cs typeface="Times New Roman"/>
              </a:rPr>
              <a:t>или принять</a:t>
            </a:r>
            <a:r>
              <a:rPr lang="ru-RU" sz="1800" b="1" dirty="0" smtClean="0">
                <a:cs typeface="Times New Roman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cs typeface="Times New Roman"/>
              </a:rPr>
              <a:t>меры</a:t>
            </a:r>
            <a:r>
              <a:rPr lang="ru-RU" sz="1800" b="1" dirty="0" smtClean="0">
                <a:cs typeface="Times New Roman"/>
              </a:rPr>
              <a:t> по прекращению учета вложений </a:t>
            </a:r>
            <a:br>
              <a:rPr lang="ru-RU" sz="1800" b="1" dirty="0" smtClean="0">
                <a:cs typeface="Times New Roman"/>
              </a:rPr>
            </a:br>
            <a:r>
              <a:rPr lang="ru-RU" sz="1800" b="1" dirty="0" smtClean="0">
                <a:cs typeface="Times New Roman"/>
              </a:rPr>
              <a:t>(списанию, исправлению ошибок и т.д.)!!!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19946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12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752"/>
            <a:ext cx="7519298" cy="492443"/>
          </a:xfrm>
        </p:spPr>
        <p:txBody>
          <a:bodyPr/>
          <a:lstStyle/>
          <a:p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причины отказа в согласовании</a:t>
            </a:r>
            <a:b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проектов решений в рамках ПП №1517 от 07.09.2021</a:t>
            </a:r>
            <a:endParaRPr lang="ru-RU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649006"/>
              </p:ext>
            </p:extLst>
          </p:nvPr>
        </p:nvGraphicFramePr>
        <p:xfrm>
          <a:off x="228600" y="1200150"/>
          <a:ext cx="8610600" cy="3505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1589"/>
                <a:gridCol w="8109011"/>
              </a:tblGrid>
              <a:tr h="623086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Несоответствие данных</a:t>
                      </a:r>
                      <a:r>
                        <a:rPr lang="ru-RU" sz="1400" b="0" baseline="0" dirty="0" smtClean="0"/>
                        <a:t> в проекте решения с данными бюджетной (бухгалтерской) отчетности и (или) первичными документами</a:t>
                      </a:r>
                    </a:p>
                  </a:txBody>
                  <a:tcPr/>
                </a:tc>
              </a:tr>
              <a:tr h="719416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Представление неполного комплекта документов (отсутствие документов и пояснений,</a:t>
                      </a:r>
                      <a:r>
                        <a:rPr lang="ru-RU" sz="1400" b="0" baseline="0" dirty="0" smtClean="0"/>
                        <a:t> влияющих на принятие решения о согласовании проекта решения)</a:t>
                      </a:r>
                      <a:endParaRPr lang="ru-RU" sz="1400" b="0" dirty="0" smtClean="0"/>
                    </a:p>
                  </a:txBody>
                  <a:tcPr/>
                </a:tc>
              </a:tr>
              <a:tr h="1186391">
                <a:tc>
                  <a:txBody>
                    <a:bodyPr/>
                    <a:lstStyle/>
                    <a:p>
                      <a:pPr algn="just"/>
                      <a:r>
                        <a:rPr lang="en-GB" sz="1400" b="0" dirty="0" smtClean="0"/>
                        <a:t>3</a:t>
                      </a:r>
                      <a:r>
                        <a:rPr lang="ru-RU" sz="1400" b="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/>
                        <a:t>Отсутствие информации,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предусмотренной подпунктом «в» пункта 6 Постановления № 1517, содержащей сроки и расчет объема средств, необходимых для осуществления сноса объекта незавершенного строительства и (или) утилизации строительных отходов и рекультивации земельного участка, на котором находится объект незавершенного строительства </a:t>
                      </a:r>
                    </a:p>
                  </a:txBody>
                  <a:tcPr/>
                </a:tc>
              </a:tr>
              <a:tr h="976307"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/>
                        <a:t>4.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dirty="0" smtClean="0"/>
                        <a:t>Принятие решений о списании объектов и затрат, не относящихся к счетам 0 106x1 000</a:t>
                      </a:r>
                    </a:p>
                    <a:p>
                      <a:pPr algn="just"/>
                      <a:endParaRPr lang="ru-RU" sz="1400" b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60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861895" y="473644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13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3091276" y="86912"/>
            <a:ext cx="5874365" cy="553998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800" b="1" i="0">
                <a:solidFill>
                  <a:schemeClr val="accent3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/>
              <a:t>Наименование </a:t>
            </a:r>
            <a:r>
              <a:rPr lang="ru-RU" dirty="0"/>
              <a:t>объекта </a:t>
            </a:r>
          </a:p>
          <a:p>
            <a:r>
              <a:rPr lang="ru-RU" dirty="0"/>
              <a:t>незавершенного строительства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09600" y="320198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Aft>
                <a:spcPts val="1200"/>
              </a:spcAft>
            </a:pPr>
            <a:r>
              <a:rPr lang="ru-RU" sz="1400" dirty="0" smtClean="0"/>
              <a:t>Пример некорректного </a:t>
            </a:r>
            <a:r>
              <a:rPr lang="ru-RU" sz="1400" dirty="0"/>
              <a:t>или </a:t>
            </a:r>
            <a:r>
              <a:rPr lang="ru-RU" sz="1400" dirty="0" smtClean="0"/>
              <a:t>неполного </a:t>
            </a:r>
            <a:r>
              <a:rPr lang="ru-RU" sz="1400" dirty="0"/>
              <a:t>наименование объекта, не </a:t>
            </a:r>
            <a:r>
              <a:rPr lang="ru-RU" sz="1400" dirty="0" smtClean="0"/>
              <a:t>позволяющее </a:t>
            </a:r>
            <a:r>
              <a:rPr lang="ru-RU" sz="1400" dirty="0"/>
              <a:t>его </a:t>
            </a:r>
            <a:r>
              <a:rPr lang="ru-RU" sz="1400" dirty="0" smtClean="0"/>
              <a:t>идентифицировать, а также отсутствие адреса</a:t>
            </a:r>
            <a:endParaRPr lang="ru-RU" sz="1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50" t="24816" r="50000" b="59629"/>
          <a:stretch/>
        </p:blipFill>
        <p:spPr>
          <a:xfrm>
            <a:off x="152400" y="1345790"/>
            <a:ext cx="8915400" cy="16002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2400" y="1336340"/>
            <a:ext cx="3048000" cy="1676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00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861895" y="473644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14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3091276" y="86912"/>
            <a:ext cx="5874365" cy="553998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800" b="1" i="0">
                <a:solidFill>
                  <a:schemeClr val="accent3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/>
              <a:t>Код </a:t>
            </a:r>
            <a:r>
              <a:rPr lang="ru-RU" dirty="0"/>
              <a:t>объекта </a:t>
            </a:r>
          </a:p>
          <a:p>
            <a:r>
              <a:rPr lang="ru-RU" dirty="0"/>
              <a:t>незавершенного строительства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609600" y="320198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spcAft>
                <a:spcPts val="1200"/>
              </a:spcAft>
            </a:pPr>
            <a:r>
              <a:rPr lang="ru-RU" sz="1400" dirty="0"/>
              <a:t>В графе 3 «Код объекта» - указывается код объекта капитальных вложений в соответствии со справочником «Объекты капитального вложения».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50" t="24074" r="47500" b="58889"/>
          <a:stretch/>
        </p:blipFill>
        <p:spPr>
          <a:xfrm>
            <a:off x="304800" y="1314450"/>
            <a:ext cx="8534400" cy="159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8242" y="4891163"/>
            <a:ext cx="2057399" cy="230832"/>
          </a:xfrm>
        </p:spPr>
        <p:txBody>
          <a:bodyPr vert="horz" wrap="square" lIns="68580" tIns="34290" rIns="68580" bIns="34290" rtlCol="0" anchor="ctr">
            <a:spAutoFit/>
          </a:bodyPr>
          <a:lstStyle/>
          <a:p>
            <a:fld id="{B71FCD68-0AFD-4048-852E-53B764BC6EED}" type="slidenum">
              <a:rPr lang="ru-RU" sz="1050">
                <a:latin typeface="Cambria" panose="02040503050406030204" pitchFamily="18" charset="0"/>
              </a:rPr>
              <a:pPr/>
              <a:t>15</a:t>
            </a:fld>
            <a:endParaRPr lang="ru-RU" sz="1050" dirty="0">
              <a:latin typeface="Cambria" panose="02040503050406030204" pitchFamily="18" charset="0"/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3091276" y="86912"/>
            <a:ext cx="5874365" cy="553998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800" b="1" i="0">
                <a:solidFill>
                  <a:schemeClr val="accent3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/>
              <a:t>Структура учетного номера объекта </a:t>
            </a:r>
          </a:p>
          <a:p>
            <a:r>
              <a:rPr lang="ru-RU" dirty="0"/>
              <a:t>незавершенного строительства</a:t>
            </a:r>
          </a:p>
        </p:txBody>
      </p:sp>
      <p:sp>
        <p:nvSpPr>
          <p:cNvPr id="23" name="Правая фигурная скобка 22"/>
          <p:cNvSpPr/>
          <p:nvPr/>
        </p:nvSpPr>
        <p:spPr>
          <a:xfrm rot="5400000">
            <a:off x="1122217" y="3295406"/>
            <a:ext cx="427514" cy="819397"/>
          </a:xfrm>
          <a:prstGeom prst="rightBrace">
            <a:avLst>
              <a:gd name="adj1" fmla="val 24019"/>
              <a:gd name="adj2" fmla="val 50000"/>
            </a:avLst>
          </a:prstGeom>
          <a:ln w="4445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000">
              <a:ln>
                <a:solidFill>
                  <a:srgbClr val="1F4E79"/>
                </a:solidFill>
              </a:ln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0951" y="3981203"/>
            <a:ext cx="1781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1 - 3 разряды – код ГРБС учреждения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024" y="3117272"/>
            <a:ext cx="73389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100" b="1" spc="75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ХХХ          ХХХХХХХХХХХХХХХХХХХХ         ХХХХ          Х</a:t>
            </a:r>
          </a:p>
        </p:txBody>
      </p:sp>
      <p:sp>
        <p:nvSpPr>
          <p:cNvPr id="27" name="Правая фигурная скобка 26"/>
          <p:cNvSpPr/>
          <p:nvPr/>
        </p:nvSpPr>
        <p:spPr>
          <a:xfrm rot="5400000">
            <a:off x="3852059" y="1937163"/>
            <a:ext cx="427514" cy="3571507"/>
          </a:xfrm>
          <a:prstGeom prst="rightBrace">
            <a:avLst>
              <a:gd name="adj1" fmla="val 24019"/>
              <a:gd name="adj2" fmla="val 50000"/>
            </a:avLst>
          </a:prstGeom>
          <a:ln w="4445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140">
              <a:ln>
                <a:solidFill>
                  <a:srgbClr val="1F4E79"/>
                </a:solidFill>
              </a:ln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362200" y="3981203"/>
            <a:ext cx="3233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4 - 23 разряды - уникальный номер реестровой записи участника бюджетного процесса</a:t>
            </a:r>
            <a:r>
              <a:rPr lang="ru-RU" sz="1200" dirty="0" smtClean="0"/>
              <a:t>.</a:t>
            </a:r>
            <a:endParaRPr lang="ru-RU" sz="1200" b="1" dirty="0"/>
          </a:p>
        </p:txBody>
      </p:sp>
      <p:sp>
        <p:nvSpPr>
          <p:cNvPr id="29" name="Правая фигурная скобка 28"/>
          <p:cNvSpPr/>
          <p:nvPr/>
        </p:nvSpPr>
        <p:spPr>
          <a:xfrm rot="5400000">
            <a:off x="6541819" y="3228609"/>
            <a:ext cx="427514" cy="899557"/>
          </a:xfrm>
          <a:prstGeom prst="rightBrace">
            <a:avLst>
              <a:gd name="adj1" fmla="val 24019"/>
              <a:gd name="adj2" fmla="val 50000"/>
            </a:avLst>
          </a:prstGeom>
          <a:ln w="4445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140">
              <a:ln>
                <a:solidFill>
                  <a:srgbClr val="1F4E79"/>
                </a:solidFill>
              </a:ln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69776" y="401131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24 - 27 разряды - порядковый </a:t>
            </a:r>
            <a:r>
              <a:rPr lang="ru-RU" sz="1200" dirty="0" smtClean="0"/>
              <a:t>номер ОНС</a:t>
            </a:r>
            <a:endParaRPr lang="ru-RU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7205353" y="3927764"/>
            <a:ext cx="15764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28 разряд </a:t>
            </a:r>
            <a:r>
              <a:rPr lang="ru-RU" sz="1200" dirty="0" smtClean="0"/>
              <a:t>– </a:t>
            </a:r>
          </a:p>
          <a:p>
            <a:pPr algn="ctr"/>
            <a:r>
              <a:rPr lang="ru-RU" sz="1200" dirty="0" smtClean="0"/>
              <a:t>код </a:t>
            </a:r>
            <a:r>
              <a:rPr lang="ru-RU" sz="1200" dirty="0"/>
              <a:t>контура </a:t>
            </a:r>
          </a:p>
          <a:p>
            <a:pPr algn="ctr"/>
            <a:r>
              <a:rPr lang="ru-RU" sz="1200" dirty="0"/>
              <a:t>1 - открытый</a:t>
            </a:r>
          </a:p>
          <a:p>
            <a:pPr algn="ctr"/>
            <a:r>
              <a:rPr lang="ru-RU" sz="1200" dirty="0"/>
              <a:t>2  - закрытый</a:t>
            </a:r>
          </a:p>
        </p:txBody>
      </p:sp>
      <p:sp>
        <p:nvSpPr>
          <p:cNvPr id="32" name="Правая фигурная скобка 31"/>
          <p:cNvSpPr/>
          <p:nvPr/>
        </p:nvSpPr>
        <p:spPr>
          <a:xfrm rot="5400000">
            <a:off x="7668490" y="3420097"/>
            <a:ext cx="427514" cy="534392"/>
          </a:xfrm>
          <a:prstGeom prst="rightBrace">
            <a:avLst>
              <a:gd name="adj1" fmla="val 24019"/>
              <a:gd name="adj2" fmla="val 50000"/>
            </a:avLst>
          </a:prstGeom>
          <a:ln w="44450">
            <a:solidFill>
              <a:srgbClr val="1F4E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140">
              <a:ln>
                <a:solidFill>
                  <a:srgbClr val="1F4E79"/>
                </a:solidFill>
              </a:ln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30" y="685448"/>
            <a:ext cx="8760711" cy="2393136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1447800" y="2266950"/>
            <a:ext cx="832262" cy="8941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04930" y="1931336"/>
            <a:ext cx="2614470" cy="3356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85629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861895" y="473644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16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3091276" y="86912"/>
            <a:ext cx="5874365" cy="553998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800" b="1" i="0">
                <a:solidFill>
                  <a:schemeClr val="accent3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/>
              <a:t>Код статуса объекта </a:t>
            </a:r>
            <a:endParaRPr lang="ru-RU" dirty="0"/>
          </a:p>
          <a:p>
            <a:r>
              <a:rPr lang="ru-RU" dirty="0"/>
              <a:t>незавершенного строительства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62000" y="3201981"/>
            <a:ext cx="7772400" cy="829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 algn="just">
              <a:lnSpc>
                <a:spcPct val="114000"/>
              </a:lnSpc>
            </a:pPr>
            <a:r>
              <a:rPr lang="ru-RU" sz="1400" dirty="0" smtClean="0"/>
              <a:t>При </a:t>
            </a:r>
            <a:r>
              <a:rPr lang="ru-RU" sz="1400" dirty="0"/>
              <a:t>отсутствии информации о движении по счету 0 106 х1 000 (графы 18-19) 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/>
              <a:t>в </a:t>
            </a:r>
            <a:r>
              <a:rPr lang="ru-RU" sz="1400" dirty="0"/>
              <a:t>графе </a:t>
            </a:r>
            <a:r>
              <a:rPr lang="ru-RU" sz="1400" dirty="0" smtClean="0"/>
              <a:t>8 </a:t>
            </a:r>
            <a:r>
              <a:rPr lang="ru-RU" sz="1400" dirty="0"/>
              <a:t>«Статус объекта на отчетную дату» </a:t>
            </a:r>
            <a:r>
              <a:rPr lang="ru-RU" sz="1400" dirty="0" smtClean="0"/>
              <a:t>указывать код </a:t>
            </a:r>
            <a:r>
              <a:rPr lang="ru-RU" sz="1400" dirty="0"/>
              <a:t>статуса </a:t>
            </a:r>
            <a:br>
              <a:rPr lang="ru-RU" sz="1400" dirty="0"/>
            </a:br>
            <a:r>
              <a:rPr lang="ru-RU" sz="1400" dirty="0"/>
              <a:t>«01 – строительство (приобретения) ведется</a:t>
            </a:r>
            <a:r>
              <a:rPr lang="ru-RU" sz="1400" dirty="0" smtClean="0"/>
              <a:t>»</a:t>
            </a:r>
            <a:r>
              <a:rPr lang="en-US" sz="1400" dirty="0" smtClean="0"/>
              <a:t> - </a:t>
            </a:r>
            <a:r>
              <a:rPr lang="ru-RU" sz="1400" b="1" dirty="0" smtClean="0"/>
              <a:t>не корректно</a:t>
            </a:r>
            <a:endParaRPr lang="ru-RU" sz="1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250" t="22592" r="51250" b="60371"/>
          <a:stretch/>
        </p:blipFill>
        <p:spPr>
          <a:xfrm>
            <a:off x="278216" y="1234748"/>
            <a:ext cx="8686800" cy="17526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705600" y="1264356"/>
            <a:ext cx="1524000" cy="17645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0600" y="1184896"/>
            <a:ext cx="1219200" cy="184405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143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6861895" y="4736446"/>
            <a:ext cx="2103121" cy="268834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17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Заголовок 2"/>
          <p:cNvSpPr txBox="1">
            <a:spLocks/>
          </p:cNvSpPr>
          <p:nvPr/>
        </p:nvSpPr>
        <p:spPr bwMode="auto">
          <a:xfrm>
            <a:off x="2132975" y="57150"/>
            <a:ext cx="6832041" cy="553998"/>
          </a:xfrm>
          <a:prstGeom prst="rect">
            <a:avLst/>
          </a:prstGeom>
          <a:extLst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r">
              <a:defRPr sz="1800" b="1" i="0">
                <a:solidFill>
                  <a:schemeClr val="accent3">
                    <a:lumMod val="5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dirty="0" smtClean="0"/>
              <a:t>Код статуса объекта незавершенного строительства (графа 7, 8 ф. 0503190/0503790)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79173" y="1600671"/>
            <a:ext cx="866021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spcBef>
                <a:spcPts val="600"/>
              </a:spcBef>
              <a:defRPr sz="1200">
                <a:latin typeface="+mj-lt"/>
              </a:defRPr>
            </a:lvl1pPr>
          </a:lstStyle>
          <a:p>
            <a:r>
              <a:rPr lang="ru-RU" dirty="0"/>
              <a:t>2X "Выбытие капитальных вложений (объекта капитального строительства)":</a:t>
            </a:r>
          </a:p>
          <a:p>
            <a:r>
              <a:rPr lang="ru-RU" b="1" dirty="0">
                <a:solidFill>
                  <a:srgbClr val="FF0000"/>
                </a:solidFill>
              </a:rPr>
              <a:t>27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- списание и снос объекта капитального строительства.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2400" y="763524"/>
            <a:ext cx="8660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+mj-lt"/>
              </a:rPr>
              <a:t>В отношении </a:t>
            </a:r>
            <a:r>
              <a:rPr lang="ru-RU" sz="1600" b="1" dirty="0" smtClean="0">
                <a:latin typeface="+mj-lt"/>
              </a:rPr>
              <a:t>объектов</a:t>
            </a:r>
            <a:r>
              <a:rPr lang="ru-RU" sz="1400" dirty="0" smtClean="0">
                <a:latin typeface="+mj-lt"/>
              </a:rPr>
              <a:t> незавершенного строительства, которые попадают под условия Постановления </a:t>
            </a:r>
            <a:r>
              <a:rPr lang="ru-RU" sz="1400" dirty="0">
                <a:latin typeface="+mj-lt"/>
              </a:rPr>
              <a:t>Правительства </a:t>
            </a:r>
            <a:r>
              <a:rPr lang="ru-RU" sz="1400" dirty="0" smtClean="0">
                <a:latin typeface="+mj-lt"/>
              </a:rPr>
              <a:t>РФ от </a:t>
            </a:r>
            <a:r>
              <a:rPr lang="ru-RU" sz="1400" dirty="0">
                <a:latin typeface="+mj-lt"/>
              </a:rPr>
              <a:t>07.09.2021 № </a:t>
            </a:r>
            <a:r>
              <a:rPr lang="en-US" sz="1400" b="1" dirty="0" smtClean="0">
                <a:latin typeface="+mj-lt"/>
              </a:rPr>
              <a:t>1517</a:t>
            </a:r>
            <a:r>
              <a:rPr lang="ru-RU" sz="1400" dirty="0" smtClean="0">
                <a:latin typeface="+mj-lt"/>
              </a:rPr>
              <a:t> или были </a:t>
            </a:r>
            <a:r>
              <a:rPr lang="ru-RU" sz="1400" b="1" dirty="0" smtClean="0">
                <a:latin typeface="+mj-lt"/>
              </a:rPr>
              <a:t>списаны</a:t>
            </a:r>
            <a:r>
              <a:rPr lang="ru-RU" sz="1400" dirty="0" smtClean="0">
                <a:latin typeface="+mj-lt"/>
              </a:rPr>
              <a:t> в соответствии с ним,</a:t>
            </a:r>
            <a:br>
              <a:rPr lang="ru-RU" sz="1400" dirty="0" smtClean="0">
                <a:latin typeface="+mj-lt"/>
              </a:rPr>
            </a:br>
            <a:r>
              <a:rPr lang="ru-RU" sz="1400" dirty="0" smtClean="0">
                <a:latin typeface="+mj-lt"/>
              </a:rPr>
              <a:t>в гр. 8 может указываться:</a:t>
            </a:r>
            <a:endParaRPr lang="ru-RU" sz="1400" dirty="0">
              <a:latin typeface="+mj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9173" y="2498955"/>
            <a:ext cx="8660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+mj-lt"/>
              </a:rPr>
              <a:t>В отношении </a:t>
            </a:r>
            <a:r>
              <a:rPr lang="ru-RU" sz="1600" b="1" dirty="0" smtClean="0">
                <a:latin typeface="+mj-lt"/>
              </a:rPr>
              <a:t>затрат</a:t>
            </a:r>
            <a:r>
              <a:rPr lang="ru-RU" sz="1600" dirty="0" smtClean="0">
                <a:latin typeface="+mj-lt"/>
              </a:rPr>
              <a:t>,</a:t>
            </a:r>
            <a:r>
              <a:rPr lang="ru-RU" sz="1400" dirty="0" smtClean="0">
                <a:latin typeface="+mj-lt"/>
              </a:rPr>
              <a:t> понесенных на незавершенное строительство объектов капитального строительства</a:t>
            </a:r>
            <a:r>
              <a:rPr lang="ru-RU" sz="1400" dirty="0">
                <a:latin typeface="+mj-lt"/>
              </a:rPr>
              <a:t>, которые попадают под условия </a:t>
            </a:r>
            <a:r>
              <a:rPr lang="ru-RU" sz="1400" dirty="0" smtClean="0">
                <a:latin typeface="+mj-lt"/>
              </a:rPr>
              <a:t>Постановления </a:t>
            </a:r>
            <a:r>
              <a:rPr lang="ru-RU" sz="1400" dirty="0">
                <a:latin typeface="+mj-lt"/>
              </a:rPr>
              <a:t>Правительства </a:t>
            </a:r>
            <a:r>
              <a:rPr lang="ru-RU" sz="1400" dirty="0" smtClean="0">
                <a:latin typeface="+mj-lt"/>
              </a:rPr>
              <a:t>РФ от </a:t>
            </a:r>
            <a:r>
              <a:rPr lang="ru-RU" sz="1400" dirty="0">
                <a:latin typeface="+mj-lt"/>
              </a:rPr>
              <a:t>07.09.2021 </a:t>
            </a:r>
            <a:r>
              <a:rPr lang="ru-RU" sz="1400" dirty="0" smtClean="0">
                <a:latin typeface="+mj-lt"/>
              </a:rPr>
              <a:t/>
            </a:r>
            <a:br>
              <a:rPr lang="ru-RU" sz="1400" dirty="0" smtClean="0">
                <a:latin typeface="+mj-lt"/>
              </a:rPr>
            </a:br>
            <a:r>
              <a:rPr lang="ru-RU" sz="1400" dirty="0" smtClean="0">
                <a:latin typeface="+mj-lt"/>
              </a:rPr>
              <a:t>№ </a:t>
            </a:r>
            <a:r>
              <a:rPr lang="ru-RU" sz="1400" b="1" dirty="0">
                <a:latin typeface="+mj-lt"/>
              </a:rPr>
              <a:t>1517</a:t>
            </a:r>
            <a:r>
              <a:rPr lang="ru-RU" sz="1400" dirty="0">
                <a:latin typeface="+mj-lt"/>
              </a:rPr>
              <a:t> или были списаны в соответствии с ним, в гр. 8 </a:t>
            </a:r>
            <a:r>
              <a:rPr lang="ru-RU" sz="1400" dirty="0"/>
              <a:t>может указываться </a:t>
            </a:r>
            <a:r>
              <a:rPr lang="ru-RU" sz="1400" dirty="0" smtClean="0">
                <a:latin typeface="+mj-lt"/>
              </a:rPr>
              <a:t>:</a:t>
            </a:r>
            <a:endParaRPr lang="ru-RU" sz="1400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540" y="3391970"/>
            <a:ext cx="866021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200" dirty="0">
                <a:latin typeface="+mj-lt"/>
              </a:rPr>
              <a:t>4X "Реализация инвестиционного проекта приостановлена до начала строительства":</a:t>
            </a:r>
          </a:p>
          <a:p>
            <a:pPr algn="just">
              <a:spcBef>
                <a:spcPts val="600"/>
              </a:spcBef>
            </a:pPr>
            <a:r>
              <a:rPr lang="ru-RU" sz="1200" b="1" dirty="0">
                <a:solidFill>
                  <a:srgbClr val="FF0000"/>
                </a:solidFill>
                <a:latin typeface="+mj-lt"/>
              </a:rPr>
              <a:t>41</a:t>
            </a:r>
            <a:r>
              <a:rPr lang="ru-RU" sz="1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1200" dirty="0">
                <a:latin typeface="+mj-lt"/>
              </a:rPr>
              <a:t>- вложения произведены в </a:t>
            </a:r>
            <a:r>
              <a:rPr lang="ru-RU" sz="1200" dirty="0" err="1" smtClean="0">
                <a:latin typeface="+mj-lt"/>
              </a:rPr>
              <a:t>ПИРы</a:t>
            </a:r>
            <a:r>
              <a:rPr lang="ru-RU" sz="1200" dirty="0" smtClean="0">
                <a:latin typeface="+mj-lt"/>
              </a:rPr>
              <a:t>, </a:t>
            </a:r>
            <a:r>
              <a:rPr lang="ru-RU" sz="1200" dirty="0">
                <a:latin typeface="+mj-lt"/>
              </a:rPr>
              <a:t>по результатам которых проектная документация не утверждена или утверждена более 5 лет назад, но не включена в реестр типовой проектной документации или не признана экономически эффективной проектной документацией повторного использования;</a:t>
            </a:r>
          </a:p>
          <a:p>
            <a:pPr algn="just">
              <a:spcBef>
                <a:spcPts val="600"/>
              </a:spcBef>
            </a:pPr>
            <a:r>
              <a:rPr lang="ru-RU" sz="1200" b="1" dirty="0">
                <a:solidFill>
                  <a:srgbClr val="FF0000"/>
                </a:solidFill>
                <a:latin typeface="+mj-lt"/>
              </a:rPr>
              <a:t>42</a:t>
            </a:r>
            <a:r>
              <a:rPr lang="ru-RU" sz="1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ru-RU" sz="1200" dirty="0">
                <a:latin typeface="+mj-lt"/>
              </a:rPr>
              <a:t>- отсутствие оснований для государственной регистрации прав на объекты незавершенного строительства, в отношении которых произведены затраты, в Едином государственном реестре недвижимости, предусмотренных статьей 14 Федерального закона от 13 июля 2015 г. N 218-ФЗ </a:t>
            </a:r>
            <a:r>
              <a:rPr lang="ru-RU" sz="1200" dirty="0" smtClean="0">
                <a:latin typeface="+mj-lt"/>
              </a:rPr>
              <a:t>«О </a:t>
            </a:r>
            <a:r>
              <a:rPr lang="ru-RU" sz="1200" dirty="0">
                <a:latin typeface="+mj-lt"/>
              </a:rPr>
              <a:t>государственной регистрации </a:t>
            </a:r>
            <a:r>
              <a:rPr lang="ru-RU" sz="1200" dirty="0" smtClean="0">
                <a:latin typeface="+mj-lt"/>
              </a:rPr>
              <a:t>недвижимости».</a:t>
            </a:r>
            <a:endParaRPr lang="ru-RU" sz="1200" dirty="0">
              <a:latin typeface="+mj-lt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226540" y="2312389"/>
            <a:ext cx="8561362" cy="32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21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18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91E50705-0BAB-4EF1-B003-B21983F2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12752"/>
            <a:ext cx="7976498" cy="430887"/>
          </a:xfrm>
        </p:spPr>
        <p:txBody>
          <a:bodyPr/>
          <a:lstStyle/>
          <a:p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Сведений фф.190/790 с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данными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реестра незавершенных</a:t>
            </a:r>
            <a:b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объектов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капитального строительства (ПП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1295 </a:t>
            </a:r>
            <a:r>
              <a:rPr lang="ru-RU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400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18.07.2022)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6520690"/>
              </p:ext>
            </p:extLst>
          </p:nvPr>
        </p:nvGraphicFramePr>
        <p:xfrm>
          <a:off x="228600" y="971550"/>
          <a:ext cx="8467816" cy="3257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467816"/>
              </a:tblGrid>
              <a:tr h="2438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Сверка сведений о незавершенных объектах капитального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строительства, указанных в бюджетной (бухгалтерской) отчетности, с данными реестра незавершенных объектов капитального строительства Минстроя России выявляет следующие несоответствия:</a:t>
                      </a:r>
                    </a:p>
                    <a:p>
                      <a:pPr marL="0" indent="0" algn="just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="1" u="none" baseline="0" dirty="0" smtClean="0">
                          <a:solidFill>
                            <a:schemeClr val="tx1"/>
                          </a:solidFill>
                        </a:rPr>
                        <a:t>Не критичные</a:t>
                      </a:r>
                    </a:p>
                    <a:p>
                      <a:pPr marL="285750" indent="-104775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некорректное наименование объекта или его адреса,</a:t>
                      </a:r>
                    </a:p>
                    <a:p>
                      <a:pPr marL="285750" indent="-104775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опечатки в ИНН балансодержателя,</a:t>
                      </a:r>
                    </a:p>
                    <a:p>
                      <a:pPr marL="285750" indent="-104775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не указан или неправильно указан кадастровый номер объекта,</a:t>
                      </a:r>
                    </a:p>
                    <a:p>
                      <a:pPr marL="285750" indent="-104775" algn="just">
                        <a:lnSpc>
                          <a:spcPct val="150000"/>
                        </a:lnSpc>
                        <a:buFontTx/>
                        <a:buChar char="-"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год начала и приостановления строительства не соответствуют данным фф.190/790,</a:t>
                      </a:r>
                    </a:p>
                    <a:p>
                      <a:pPr marL="285750" marR="0" indent="-104775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</a:rPr>
                        <a:t>некорректный статус объекта на отчетную дату.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sng" baseline="0" dirty="0" smtClean="0">
                          <a:solidFill>
                            <a:schemeClr val="tx1"/>
                          </a:solidFill>
                        </a:rPr>
                        <a:t>Критичные</a:t>
                      </a:r>
                    </a:p>
                    <a:p>
                      <a:pPr marL="285750" marR="0" indent="-104775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остатки по счету 0 106х1 000 на начало и конец периода не соответствуют данным фф.190/790,</a:t>
                      </a:r>
                    </a:p>
                    <a:p>
                      <a:pPr marL="285750" marR="0" indent="-104775" algn="just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 сведений об объекте в </a:t>
                      </a:r>
                      <a:r>
                        <a:rPr lang="ru-RU" sz="1200" b="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фф</a:t>
                      </a:r>
                      <a:r>
                        <a:rPr lang="ru-RU" sz="120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0503190/0503790.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1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xmlns="" id="{420C55A1-2B83-4FE2-987C-546E2D47876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chemeClr val="accent3">
                    <a:lumMod val="50000"/>
                  </a:schemeClr>
                </a:solidFill>
              </a:rPr>
              <a:pPr/>
              <a:t>19</a:t>
            </a:fld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609600" y="2038350"/>
            <a:ext cx="8077200" cy="121911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ru-RU" sz="2800" kern="0" dirty="0" smtClean="0">
                <a:solidFill>
                  <a:schemeClr val="accent1"/>
                </a:solidFill>
              </a:rPr>
              <a:t>Спасибо за внимание!</a:t>
            </a:r>
            <a:endParaRPr lang="ru-RU" sz="2800" kern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746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18690</TotalTime>
  <Words>1182</Words>
  <Application>Microsoft Office PowerPoint</Application>
  <PresentationFormat>Экран (16:9)</PresentationFormat>
  <Paragraphs>172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Century</vt:lpstr>
      <vt:lpstr>Segoe UI Light</vt:lpstr>
      <vt:lpstr>Times New Roman</vt:lpstr>
      <vt:lpstr>Wingdings</vt:lpstr>
      <vt:lpstr>Office Theme</vt:lpstr>
      <vt:lpstr>Презентация PowerPoint</vt:lpstr>
      <vt:lpstr>Описание</vt:lpstr>
      <vt:lpstr>Анализ дебиторской задолженности по отдельным контрактам</vt:lpstr>
      <vt:lpstr>Показатели дебиторской задолженности по объемам авансирования ф. 0503191 </vt:lpstr>
      <vt:lpstr>Показатели дебиторской задолженности в разрезе планируемых сроков исполнения обязательств ф. 0503191 </vt:lpstr>
      <vt:lpstr>отражение расчетов с ликвидированными организациями</vt:lpstr>
      <vt:lpstr>Наличие одновременно кредиторской и дебиторской задолженности по доходам по предоставлению субсидий</vt:lpstr>
      <vt:lpstr>Не начисление доходам по поступившим возвратам остатков субсидий прошлых лет</vt:lpstr>
      <vt:lpstr>отражение показателей по неактуальным кодам бюджетной классификации</vt:lpstr>
      <vt:lpstr>- Отсутствие описаний причин увеличения / уменьшения задолженности; - Включение в описание только наименований счетов бухучета и сумм из форм отчетности; - При наличии значительного показателя отчетности в ПЗ раскрывается незначительная его часть (например, при наличии ДЗ по отдельным счетам в 3 млн. руб. раскрывается информации на 5 тыс. руб.); - Вместо пояснения причин образования показателей отчетности указывается сам факт (например, при наличии кредитовых остатков по счету 20540 указывается «Поступления в доход федерального бюджета штрафов за нарушения»); - Некорректные, неполные или отсутствующие пояснения причин превышения БО над ЛБО в части контрактов и соглашений; - Указываются причины образования показателей отчетности, сложившиеся ранее 2023 года, при этом отсутствует описание работы с этими показателями с последующие годы (например, указывается, что ПДЗ по контракту образовалась в 2021 году, при этом отсутствует информация о проводимой работе для урегулирования задолженности).</vt:lpstr>
      <vt:lpstr>- Отсутствие пояснений протоколов, требующих описания; - Ошибки в единицах измерений при отражении стоимости акций (вложений в организации) и иных объектов учета (рубли – тысячи рублей – миллионы рублей); - Пояснения ПБС копируются в ПЗ ГРБС без анализа, обобщения и адаптации под показатели сводных форм отчетности (например, пояснение превышения БО над ЛБО: «ЛБО запрошены у ГРБС» или при наличии просроченной задолженности по субсидиям или МБТ в описание указывается информация о проблемных контрактах без связи с показателями ДЗ ГРБС); - Типовые пояснения предупреждающих контролей во всех ПЗ без анализа причин их образования (например, описание наличия кредитового остатка по ЕНП или изменения входящего остатка ДЗ).</vt:lpstr>
      <vt:lpstr>Дублирование сведений об ОНС переданных  в ППК «Единый заказчик в сфере строительства» </vt:lpstr>
      <vt:lpstr>Основные причины отказа в согласовании проектов решений в рамках ПП №1517 от 07.09.2021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Сверка Сведений фф.190/790 с данными федерального реестра незавершенных объектов капитального строительства (ПП № 1295 от 18.07.2022)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Пчелинцев Анатолий Владимирович</cp:lastModifiedBy>
  <cp:revision>754</cp:revision>
  <cp:lastPrinted>2024-12-03T20:22:16Z</cp:lastPrinted>
  <dcterms:created xsi:type="dcterms:W3CDTF">2019-07-31T16:47:50Z</dcterms:created>
  <dcterms:modified xsi:type="dcterms:W3CDTF">2024-12-04T04:55:15Z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