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63" r:id="rId2"/>
    <p:sldId id="292" r:id="rId3"/>
    <p:sldId id="257" r:id="rId4"/>
    <p:sldId id="274" r:id="rId5"/>
    <p:sldId id="289" r:id="rId6"/>
    <p:sldId id="269" r:id="rId7"/>
    <p:sldId id="283" r:id="rId8"/>
    <p:sldId id="278" r:id="rId9"/>
    <p:sldId id="290" r:id="rId10"/>
    <p:sldId id="285" r:id="rId11"/>
    <p:sldId id="291" r:id="rId12"/>
    <p:sldId id="293" r:id="rId13"/>
    <p:sldId id="281" r:id="rId14"/>
    <p:sldId id="282" r:id="rId15"/>
    <p:sldId id="287" r:id="rId16"/>
    <p:sldId id="286" r:id="rId17"/>
    <p:sldId id="284" r:id="rId18"/>
  </p:sldIdLst>
  <p:sldSz cx="12192000" cy="6858000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5FC"/>
    <a:srgbClr val="F5F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9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1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5BBE3-8374-4A55-A1D8-ED1151F6B14B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19FDA-60AD-4943-A25B-94EF33877C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005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1602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8872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189C-261D-4B21-84B1-75D4DB80C4D0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34241-C74C-42F1-A425-E76DFB1DB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808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6FB5-BE2E-44CA-9070-E87E6D19AE0B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34241-C74C-42F1-A425-E76DFB1DB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79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A6D7D-5349-4D7E-932F-95D5D9B34C4D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34241-C74C-42F1-A425-E76DFB1DB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798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FD701-F7F8-43B6-9C15-F4EF148C432C}" type="datetime1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34241-C74C-42F1-A425-E76DFB1DB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047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9DDE-F248-49EF-9AE9-D31766DDCDD3}" type="datetime1">
              <a:rPr lang="ru-RU" smtClean="0"/>
              <a:t>14.02.2024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34241-C74C-42F1-A425-E76DFB1DB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3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EA5A-3F40-47DF-BB51-CE83FEE40CCC}" type="datetime1">
              <a:rPr lang="ru-RU" smtClean="0"/>
              <a:t>14.02.2024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34241-C74C-42F1-A425-E76DFB1DB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633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6D436-E6A9-4D44-813F-C6F5775CCAB5}" type="datetime1">
              <a:rPr lang="ru-RU" smtClean="0"/>
              <a:t>14.02.2024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34241-C74C-42F1-A425-E76DFB1DB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955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582F9-FF8F-4B12-A4B4-F0DCA7F61805}" type="datetime1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34241-C74C-42F1-A425-E76DFB1DB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242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944B5-BE60-411A-ADFE-015360C47FE8}" type="datetime1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34241-C74C-42F1-A425-E76DFB1DB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70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2B5B5-069F-4C67-9E95-AA0957CCD4DC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34241-C74C-42F1-A425-E76DFB1DB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78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DB4A-4FBA-4987-871A-87A655409811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34241-C74C-42F1-A425-E76DFB1DB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076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C125B8EA-398F-488D-8690-5A6C38D2CFF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14.02.2024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87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9DC07-5F9B-462C-AEBA-8982261E128F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34241-C74C-42F1-A425-E76DFB1DB0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03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80754" y="1439501"/>
            <a:ext cx="6835990" cy="2074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r>
              <a:rPr lang="ru-RU" sz="30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Особенность сверки данных казначейского учета бюджетных и денежных обязательств </a:t>
            </a:r>
          </a:p>
          <a:p>
            <a:pPr algn="l" hangingPunct="1"/>
            <a:r>
              <a:rPr lang="ru-RU" sz="30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с первичными документами</a:t>
            </a:r>
          </a:p>
          <a:p>
            <a:pPr algn="l" hangingPunct="1"/>
            <a:r>
              <a:rPr lang="ru-RU" sz="30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 в ГИИС «Электронный бюджет»</a:t>
            </a:r>
            <a:endParaRPr lang="ru-RU" sz="30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83832" y="6367790"/>
            <a:ext cx="3714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2024 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год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0754" y="3866006"/>
            <a:ext cx="8243563" cy="861566"/>
          </a:xfrm>
          <a:prstGeom prst="rect">
            <a:avLst/>
          </a:prstGeom>
          <a:noFill/>
        </p:spPr>
        <p:txBody>
          <a:bodyPr wrap="square" lIns="91254" tIns="45617" rIns="91254" bIns="45617" rtlCol="0">
            <a:spAutoFit/>
          </a:bodyPr>
          <a:lstStyle/>
          <a:p>
            <a:pPr algn="l"/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Журина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Ю.А.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Начальник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отдела бюджетного учета </a:t>
            </a:r>
          </a:p>
          <a:p>
            <a:r>
              <a:rPr lang="ru-RU" sz="1600" b="0" kern="12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 отчетности по операциям бюджетов </a:t>
            </a:r>
            <a:endParaRPr lang="ru-RU" sz="1600" b="0" kern="12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35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 rot="10800000" flipV="1">
            <a:off x="733373" y="1600404"/>
            <a:ext cx="10848285" cy="4755946"/>
          </a:xfrm>
          <a:prstGeom prst="roundRect">
            <a:avLst>
              <a:gd name="adj" fmla="val 3010"/>
            </a:avLst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8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7622" y="235369"/>
            <a:ext cx="5949333" cy="454180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Доработка списковых форм БО и ДО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u="sng" dirty="0" smtClean="0"/>
              <a:t>Цель </a:t>
            </a:r>
            <a:r>
              <a:rPr lang="ru-RU" b="1" u="sng" dirty="0"/>
              <a:t>Доработки:</a:t>
            </a:r>
            <a:r>
              <a:rPr lang="ru-RU" dirty="0"/>
              <a:t> </a:t>
            </a:r>
            <a:r>
              <a:rPr lang="ru-RU" sz="2400" dirty="0"/>
              <a:t>Сокращение трудозатрат на проведение в ПУР ЭБ сверки первичных документов по бюджетным и денежным обязательствам с казначейским учетом.</a:t>
            </a:r>
          </a:p>
          <a:p>
            <a:pPr marL="0" indent="0" algn="just">
              <a:buNone/>
            </a:pPr>
            <a:r>
              <a:rPr lang="ru-RU" b="1" u="sng" dirty="0"/>
              <a:t>Краткая суть доработки:</a:t>
            </a:r>
            <a:r>
              <a:rPr lang="ru-RU" u="sng" dirty="0"/>
              <a:t> </a:t>
            </a:r>
            <a:endParaRPr lang="ru-RU" dirty="0"/>
          </a:p>
          <a:p>
            <a:pPr lvl="0" algn="just"/>
            <a:r>
              <a:rPr lang="ru-RU" sz="2400" dirty="0"/>
              <a:t>Реализовано заполнение полей с ожидаемыми в казначейском учете суммами </a:t>
            </a:r>
            <a:r>
              <a:rPr lang="ru-RU" sz="2400" dirty="0" smtClean="0"/>
              <a:t>проводок;</a:t>
            </a:r>
            <a:endParaRPr lang="ru-RU" sz="2400" dirty="0"/>
          </a:p>
          <a:p>
            <a:pPr lvl="0" algn="just"/>
            <a:r>
              <a:rPr lang="ru-RU" sz="2400" dirty="0" smtClean="0"/>
              <a:t>Расширен </a:t>
            </a:r>
            <a:r>
              <a:rPr lang="ru-RU" sz="2400" dirty="0"/>
              <a:t>состав граф, выводимых на списковые </a:t>
            </a:r>
            <a:r>
              <a:rPr lang="ru-RU" sz="2400" dirty="0" smtClean="0"/>
              <a:t>формы;</a:t>
            </a:r>
            <a:endParaRPr lang="ru-RU" sz="2400" dirty="0"/>
          </a:p>
          <a:p>
            <a:pPr lvl="0" algn="just"/>
            <a:r>
              <a:rPr lang="ru-RU" sz="2400" dirty="0"/>
              <a:t>Доработана возможность отбора и выгрузки в файл всех </a:t>
            </a:r>
            <a:r>
              <a:rPr lang="ru-RU" sz="2400" dirty="0" smtClean="0"/>
              <a:t>сведений о бюджетных и денежных обязательствах, </a:t>
            </a:r>
            <a:r>
              <a:rPr lang="ru-RU" sz="2400" dirty="0"/>
              <a:t>поставленных на учет или измененных в конкретном операционном дне.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34241-C74C-42F1-A425-E76DFB1DB0E6}" type="slidenum">
              <a:rPr lang="ru-RU" smtClean="0"/>
              <a:t>2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-1341908" y="92574"/>
            <a:ext cx="13533908" cy="6701302"/>
            <a:chOff x="-1341908" y="92574"/>
            <a:chExt cx="13533908" cy="670130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96"/>
            <a:stretch/>
          </p:blipFill>
          <p:spPr>
            <a:xfrm>
              <a:off x="99587" y="92574"/>
              <a:ext cx="742385" cy="776557"/>
            </a:xfrm>
            <a:prstGeom prst="rect">
              <a:avLst/>
            </a:prstGeom>
          </p:spPr>
        </p:pic>
        <p:sp>
          <p:nvSpPr>
            <p:cNvPr id="7" name="object 2"/>
            <p:cNvSpPr/>
            <p:nvPr/>
          </p:nvSpPr>
          <p:spPr>
            <a:xfrm flipV="1">
              <a:off x="0" y="624511"/>
              <a:ext cx="12192000" cy="265144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733374" y="235368"/>
              <a:ext cx="3821208" cy="454180"/>
            </a:xfrm>
            <a:prstGeom prst="rect">
              <a:avLst/>
            </a:prstGeom>
            <a:noFill/>
          </p:spPr>
          <p:txBody>
            <a:bodyPr wrap="square" lIns="144987" tIns="72494" rIns="144987" bIns="72494">
              <a:spAutoFit/>
            </a:bodyPr>
            <a:lstStyle/>
            <a:p>
              <a:pPr>
                <a:defRPr/>
              </a:pPr>
              <a:r>
                <a:rPr lang="ru-RU" sz="1000" b="1" dirty="0" smtClean="0">
                  <a:solidFill>
                    <a:srgbClr val="11437F"/>
                  </a:solidFill>
                </a:rPr>
                <a:t>УПРАВЛЕНИЕ ФЕДЕРАЛЬНОГО КАЗНАЧЕЙСТВА</a:t>
              </a:r>
              <a:br>
                <a:rPr lang="ru-RU" sz="1000" b="1" dirty="0" smtClean="0">
                  <a:solidFill>
                    <a:srgbClr val="11437F"/>
                  </a:solidFill>
                </a:rPr>
              </a:br>
              <a:r>
                <a:rPr lang="ru-RU" sz="1000" b="1" dirty="0" smtClean="0">
                  <a:solidFill>
                    <a:srgbClr val="11437F"/>
                  </a:solidFill>
                </a:rPr>
                <a:t>ПО САРАТОВСКОЙ ОБЛАСТИ</a:t>
              </a:r>
              <a:endParaRPr lang="id-ID" sz="1000" b="1" dirty="0">
                <a:solidFill>
                  <a:srgbClr val="11437F"/>
                </a:solidFill>
              </a:endParaRPr>
            </a:p>
          </p:txBody>
        </p:sp>
        <p:sp>
          <p:nvSpPr>
            <p:cNvPr id="9" name="object 8"/>
            <p:cNvSpPr/>
            <p:nvPr/>
          </p:nvSpPr>
          <p:spPr>
            <a:xfrm>
              <a:off x="0" y="6401698"/>
              <a:ext cx="12163486" cy="45719"/>
            </a:xfrm>
            <a:custGeom>
              <a:avLst/>
              <a:gdLst/>
              <a:ahLst/>
              <a:cxnLst/>
              <a:rect l="l" t="t" r="r" b="b"/>
              <a:pathLst>
                <a:path w="5752465">
                  <a:moveTo>
                    <a:pt x="0" y="0"/>
                  </a:moveTo>
                  <a:lnTo>
                    <a:pt x="5751940" y="0"/>
                  </a:lnTo>
                </a:path>
              </a:pathLst>
            </a:custGeom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1341908" y="6447417"/>
              <a:ext cx="3625374" cy="346459"/>
            </a:xfrm>
            <a:prstGeom prst="rect">
              <a:avLst/>
            </a:prstGeom>
            <a:noFill/>
          </p:spPr>
          <p:txBody>
            <a:bodyPr wrap="square" lIns="144987" tIns="72494" rIns="144987" bIns="72494" rtlCol="0">
              <a:spAutoFit/>
            </a:bodyPr>
            <a:lstStyle/>
            <a:p>
              <a:pPr algn="r"/>
              <a:r>
                <a:rPr lang="ru-RU" sz="1300" dirty="0">
                  <a:solidFill>
                    <a:srgbClr val="11437F"/>
                  </a:solidFill>
                </a:rPr>
                <a:t> г. Саратов, </a:t>
              </a:r>
              <a:r>
                <a:rPr lang="ru-RU" sz="1300" dirty="0" smtClean="0">
                  <a:solidFill>
                    <a:srgbClr val="11437F"/>
                  </a:solidFill>
                </a:rPr>
                <a:t>февраль 2024 </a:t>
              </a:r>
              <a:r>
                <a:rPr lang="ru-RU" sz="1300" dirty="0">
                  <a:solidFill>
                    <a:srgbClr val="11437F"/>
                  </a:solidFill>
                </a:rPr>
                <a:t>года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780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5544" y="252549"/>
            <a:ext cx="7333796" cy="544532"/>
          </a:xfrm>
        </p:spPr>
        <p:txBody>
          <a:bodyPr>
            <a:noAutofit/>
          </a:bodyPr>
          <a:lstStyle/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Настройка списковой формы Сведения о БО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04383" y="1076669"/>
            <a:ext cx="6882755" cy="5211931"/>
          </a:xfrm>
          <a:ln w="1905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/>
              <a:t>В списковую форму Сведения о БО добавлены следующие новые графы:</a:t>
            </a:r>
          </a:p>
          <a:p>
            <a:pPr marL="0" indent="0">
              <a:buNone/>
            </a:pPr>
            <a:r>
              <a:rPr lang="ru-RU" sz="1400" dirty="0" smtClean="0"/>
              <a:t>Сумма БО в разбивке по годам - реквизиты расшифровки сведений о БО:</a:t>
            </a:r>
          </a:p>
          <a:p>
            <a:pPr marL="0" indent="0">
              <a:buNone/>
            </a:pPr>
            <a:r>
              <a:rPr lang="ru-RU" sz="1400" dirty="0" smtClean="0"/>
              <a:t>	на </a:t>
            </a:r>
            <a:r>
              <a:rPr lang="ru-RU" sz="1400" dirty="0"/>
              <a:t>текущий финансовый год;</a:t>
            </a:r>
          </a:p>
          <a:p>
            <a:pPr marL="0" indent="0">
              <a:buNone/>
            </a:pPr>
            <a:r>
              <a:rPr lang="ru-RU" sz="1400" dirty="0" smtClean="0"/>
              <a:t>	на </a:t>
            </a:r>
            <a:r>
              <a:rPr lang="ru-RU" sz="1400" dirty="0"/>
              <a:t>первый год планового периода;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на </a:t>
            </a:r>
            <a:r>
              <a:rPr lang="ru-RU" sz="1400" dirty="0"/>
              <a:t>второй год планового периода;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на </a:t>
            </a:r>
            <a:r>
              <a:rPr lang="ru-RU" sz="1400" dirty="0"/>
              <a:t>третий год планового периода;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на </a:t>
            </a:r>
            <a:r>
              <a:rPr lang="ru-RU" sz="1400" dirty="0"/>
              <a:t>последующие годы;</a:t>
            </a:r>
          </a:p>
          <a:p>
            <a:pPr marL="0" indent="0">
              <a:buNone/>
            </a:pPr>
            <a:r>
              <a:rPr lang="ru-RU" sz="1400" dirty="0" smtClean="0"/>
              <a:t>Расчетная сумма БО для проводки (=текущая версия СБО – предыдущая версия СБО):</a:t>
            </a:r>
            <a:endParaRPr lang="ru-RU" sz="1400" dirty="0"/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на </a:t>
            </a:r>
            <a:r>
              <a:rPr lang="ru-RU" sz="1400" dirty="0"/>
              <a:t>текущий финансовый год;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на </a:t>
            </a:r>
            <a:r>
              <a:rPr lang="ru-RU" sz="1400" dirty="0"/>
              <a:t>первый год планового периода;</a:t>
            </a:r>
          </a:p>
          <a:p>
            <a:pPr marL="0" indent="0">
              <a:buNone/>
            </a:pPr>
            <a:r>
              <a:rPr lang="ru-RU" sz="1400" dirty="0" smtClean="0"/>
              <a:t>	на </a:t>
            </a:r>
            <a:r>
              <a:rPr lang="ru-RU" sz="1400" dirty="0"/>
              <a:t>второй год планового периода;</a:t>
            </a:r>
          </a:p>
          <a:p>
            <a:pPr marL="0" indent="0">
              <a:buNone/>
            </a:pPr>
            <a:r>
              <a:rPr lang="ru-RU" sz="1400" dirty="0" smtClean="0"/>
              <a:t>	на </a:t>
            </a:r>
            <a:r>
              <a:rPr lang="ru-RU" sz="1400" dirty="0"/>
              <a:t>третий год планового периода;</a:t>
            </a:r>
          </a:p>
          <a:p>
            <a:pPr marL="0" indent="0">
              <a:buNone/>
            </a:pPr>
            <a:r>
              <a:rPr lang="ru-RU" sz="1400" dirty="0" smtClean="0"/>
              <a:t>	на </a:t>
            </a:r>
            <a:r>
              <a:rPr lang="ru-RU" sz="1400" dirty="0"/>
              <a:t>последующие периоды;</a:t>
            </a:r>
          </a:p>
          <a:p>
            <a:pPr marL="0" indent="0">
              <a:buNone/>
            </a:pPr>
            <a:r>
              <a:rPr lang="ru-RU" sz="1400" dirty="0" smtClean="0"/>
              <a:t>Дата отражения </a:t>
            </a:r>
            <a:r>
              <a:rPr lang="ru-RU" sz="1400" dirty="0"/>
              <a:t>на л/с (дата проводки</a:t>
            </a:r>
            <a:r>
              <a:rPr lang="ru-RU" sz="1400" dirty="0" smtClean="0"/>
              <a:t>);</a:t>
            </a:r>
          </a:p>
          <a:p>
            <a:pPr marL="0" indent="0">
              <a:buNone/>
            </a:pPr>
            <a:r>
              <a:rPr lang="ru-RU" sz="1400" dirty="0"/>
              <a:t>Дата изменения (сторнирования)</a:t>
            </a:r>
            <a:r>
              <a:rPr lang="en-US" sz="1400" dirty="0" smtClean="0"/>
              <a:t>;</a:t>
            </a:r>
            <a:endParaRPr lang="ru-RU" sz="1400" dirty="0" smtClean="0"/>
          </a:p>
          <a:p>
            <a:pPr marL="0" indent="0">
              <a:buNone/>
            </a:pPr>
            <a:r>
              <a:rPr lang="ru-RU" sz="1400" dirty="0" smtClean="0"/>
              <a:t>Переформирование </a:t>
            </a:r>
            <a:r>
              <a:rPr lang="ru-RU" sz="1400" dirty="0"/>
              <a:t>– признак того, что проводка на СБО </a:t>
            </a:r>
            <a:r>
              <a:rPr lang="ru-RU" sz="1400" dirty="0" smtClean="0"/>
              <a:t>переформирована.</a:t>
            </a:r>
            <a:endParaRPr lang="ru-RU" sz="1400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-1370422" y="0"/>
            <a:ext cx="13533908" cy="6701302"/>
            <a:chOff x="-1341908" y="92574"/>
            <a:chExt cx="13533908" cy="6701302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96"/>
            <a:stretch/>
          </p:blipFill>
          <p:spPr>
            <a:xfrm>
              <a:off x="99587" y="92574"/>
              <a:ext cx="742385" cy="776557"/>
            </a:xfrm>
            <a:prstGeom prst="rect">
              <a:avLst/>
            </a:prstGeom>
          </p:spPr>
        </p:pic>
        <p:sp>
          <p:nvSpPr>
            <p:cNvPr id="21" name="object 2"/>
            <p:cNvSpPr/>
            <p:nvPr/>
          </p:nvSpPr>
          <p:spPr>
            <a:xfrm flipV="1">
              <a:off x="0" y="624511"/>
              <a:ext cx="12192000" cy="265144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733374" y="235368"/>
              <a:ext cx="3821208" cy="454180"/>
            </a:xfrm>
            <a:prstGeom prst="rect">
              <a:avLst/>
            </a:prstGeom>
            <a:noFill/>
          </p:spPr>
          <p:txBody>
            <a:bodyPr wrap="square" lIns="144987" tIns="72494" rIns="144987" bIns="72494">
              <a:spAutoFit/>
            </a:bodyPr>
            <a:lstStyle/>
            <a:p>
              <a:pPr>
                <a:defRPr/>
              </a:pPr>
              <a:r>
                <a:rPr lang="ru-RU" sz="1000" b="1" dirty="0" smtClean="0">
                  <a:solidFill>
                    <a:srgbClr val="11437F"/>
                  </a:solidFill>
                </a:rPr>
                <a:t>УПРАВЛЕНИЕ ФЕДЕРАЛЬНОГО КАЗНАЧЕЙСТВА</a:t>
              </a:r>
              <a:br>
                <a:rPr lang="ru-RU" sz="1000" b="1" dirty="0" smtClean="0">
                  <a:solidFill>
                    <a:srgbClr val="11437F"/>
                  </a:solidFill>
                </a:rPr>
              </a:br>
              <a:r>
                <a:rPr lang="ru-RU" sz="1000" b="1" dirty="0" smtClean="0">
                  <a:solidFill>
                    <a:srgbClr val="11437F"/>
                  </a:solidFill>
                </a:rPr>
                <a:t>ПО САРАТОВСКОЙ ОБЛАСТИ</a:t>
              </a:r>
              <a:endParaRPr lang="id-ID" sz="1000" b="1" dirty="0">
                <a:solidFill>
                  <a:srgbClr val="11437F"/>
                </a:solidFill>
              </a:endParaRPr>
            </a:p>
          </p:txBody>
        </p:sp>
        <p:sp>
          <p:nvSpPr>
            <p:cNvPr id="23" name="object 8"/>
            <p:cNvSpPr/>
            <p:nvPr/>
          </p:nvSpPr>
          <p:spPr>
            <a:xfrm>
              <a:off x="0" y="6401698"/>
              <a:ext cx="12163486" cy="45719"/>
            </a:xfrm>
            <a:custGeom>
              <a:avLst/>
              <a:gdLst/>
              <a:ahLst/>
              <a:cxnLst/>
              <a:rect l="l" t="t" r="r" b="b"/>
              <a:pathLst>
                <a:path w="5752465">
                  <a:moveTo>
                    <a:pt x="0" y="0"/>
                  </a:moveTo>
                  <a:lnTo>
                    <a:pt x="5751940" y="0"/>
                  </a:lnTo>
                </a:path>
              </a:pathLst>
            </a:custGeom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-1341908" y="6447417"/>
              <a:ext cx="3625374" cy="346459"/>
            </a:xfrm>
            <a:prstGeom prst="rect">
              <a:avLst/>
            </a:prstGeom>
            <a:noFill/>
          </p:spPr>
          <p:txBody>
            <a:bodyPr wrap="square" lIns="144987" tIns="72494" rIns="144987" bIns="72494" rtlCol="0">
              <a:spAutoFit/>
            </a:bodyPr>
            <a:lstStyle/>
            <a:p>
              <a:pPr algn="r"/>
              <a:r>
                <a:rPr lang="ru-RU" sz="1300" dirty="0">
                  <a:solidFill>
                    <a:srgbClr val="11437F"/>
                  </a:solidFill>
                </a:rPr>
                <a:t> г. Саратов, </a:t>
              </a:r>
              <a:r>
                <a:rPr lang="ru-RU" sz="1300" dirty="0" smtClean="0">
                  <a:solidFill>
                    <a:srgbClr val="11437F"/>
                  </a:solidFill>
                </a:rPr>
                <a:t>февраль 2024 </a:t>
              </a:r>
              <a:r>
                <a:rPr lang="ru-RU" sz="1300" dirty="0">
                  <a:solidFill>
                    <a:srgbClr val="11437F"/>
                  </a:solidFill>
                </a:rPr>
                <a:t>года</a:t>
              </a:r>
            </a:p>
          </p:txBody>
        </p:sp>
      </p:grp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420286" y="6401698"/>
            <a:ext cx="2743200" cy="365125"/>
          </a:xfrm>
        </p:spPr>
        <p:txBody>
          <a:bodyPr/>
          <a:lstStyle/>
          <a:p>
            <a:fld id="{61D34241-C74C-42F1-A425-E76DFB1DB0E6}" type="slidenum">
              <a:rPr lang="ru-RU" smtClean="0"/>
              <a:t>3</a:t>
            </a:fld>
            <a:endParaRPr lang="ru-RU" dirty="0"/>
          </a:p>
        </p:txBody>
      </p:sp>
      <p:pic>
        <p:nvPicPr>
          <p:cNvPr id="14" name="Рисунок 13"/>
          <p:cNvPicPr/>
          <p:nvPr/>
        </p:nvPicPr>
        <p:blipFill rotWithShape="1">
          <a:blip r:embed="rId3"/>
          <a:srcRect l="475" t="13970" r="61029" b="25269"/>
          <a:stretch/>
        </p:blipFill>
        <p:spPr>
          <a:xfrm>
            <a:off x="7294211" y="1076669"/>
            <a:ext cx="4655128" cy="5204427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187543" y="2586446"/>
            <a:ext cx="1898468" cy="318733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93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/>
          <p:nvPr/>
        </p:nvPicPr>
        <p:blipFill rotWithShape="1">
          <a:blip r:embed="rId2"/>
          <a:srcRect t="9243" b="40573"/>
          <a:stretch/>
        </p:blipFill>
        <p:spPr>
          <a:xfrm>
            <a:off x="0" y="1512825"/>
            <a:ext cx="12192000" cy="3226918"/>
          </a:xfrm>
          <a:prstGeom prst="rect">
            <a:avLst/>
          </a:prstGeom>
        </p:spPr>
      </p:pic>
      <p:pic>
        <p:nvPicPr>
          <p:cNvPr id="21" name="Рисунок 20"/>
          <p:cNvPicPr/>
          <p:nvPr/>
        </p:nvPicPr>
        <p:blipFill rotWithShape="1">
          <a:blip r:embed="rId2"/>
          <a:srcRect t="82717" b="5259"/>
          <a:stretch/>
        </p:blipFill>
        <p:spPr>
          <a:xfrm>
            <a:off x="0" y="4666479"/>
            <a:ext cx="12192000" cy="773162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1341908" y="92574"/>
            <a:ext cx="13533908" cy="6659852"/>
            <a:chOff x="-1341908" y="92574"/>
            <a:chExt cx="13533908" cy="6659852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96"/>
            <a:stretch/>
          </p:blipFill>
          <p:spPr>
            <a:xfrm>
              <a:off x="99587" y="92574"/>
              <a:ext cx="742385" cy="776557"/>
            </a:xfrm>
            <a:prstGeom prst="rect">
              <a:avLst/>
            </a:prstGeom>
          </p:spPr>
        </p:pic>
        <p:sp>
          <p:nvSpPr>
            <p:cNvPr id="8" name="object 2"/>
            <p:cNvSpPr/>
            <p:nvPr/>
          </p:nvSpPr>
          <p:spPr>
            <a:xfrm flipV="1">
              <a:off x="0" y="624511"/>
              <a:ext cx="12192000" cy="265144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733374" y="235368"/>
              <a:ext cx="3821208" cy="454180"/>
            </a:xfrm>
            <a:prstGeom prst="rect">
              <a:avLst/>
            </a:prstGeom>
            <a:noFill/>
          </p:spPr>
          <p:txBody>
            <a:bodyPr wrap="square" lIns="144987" tIns="72494" rIns="144987" bIns="72494">
              <a:spAutoFit/>
            </a:bodyPr>
            <a:lstStyle/>
            <a:p>
              <a:pPr>
                <a:defRPr/>
              </a:pPr>
              <a:r>
                <a:rPr lang="ru-RU" sz="1000" b="1" dirty="0" smtClean="0">
                  <a:solidFill>
                    <a:srgbClr val="11437F"/>
                  </a:solidFill>
                </a:rPr>
                <a:t>УПРАВЛЕНИЕ ФЕДЕРАЛЬНОГО КАЗНАЧЕЙСТВА</a:t>
              </a:r>
              <a:br>
                <a:rPr lang="ru-RU" sz="1000" b="1" dirty="0" smtClean="0">
                  <a:solidFill>
                    <a:srgbClr val="11437F"/>
                  </a:solidFill>
                </a:rPr>
              </a:br>
              <a:r>
                <a:rPr lang="ru-RU" sz="1000" b="1" dirty="0" smtClean="0">
                  <a:solidFill>
                    <a:srgbClr val="11437F"/>
                  </a:solidFill>
                </a:rPr>
                <a:t>ПО САРАТОВСКОЙ ОБЛАСТИ</a:t>
              </a:r>
              <a:endParaRPr lang="id-ID" sz="1000" b="1" dirty="0">
                <a:solidFill>
                  <a:srgbClr val="11437F"/>
                </a:solidFill>
              </a:endParaRPr>
            </a:p>
          </p:txBody>
        </p:sp>
        <p:sp>
          <p:nvSpPr>
            <p:cNvPr id="10" name="object 8"/>
            <p:cNvSpPr/>
            <p:nvPr/>
          </p:nvSpPr>
          <p:spPr>
            <a:xfrm>
              <a:off x="0" y="6401698"/>
              <a:ext cx="12163486" cy="45719"/>
            </a:xfrm>
            <a:custGeom>
              <a:avLst/>
              <a:gdLst/>
              <a:ahLst/>
              <a:cxnLst/>
              <a:rect l="l" t="t" r="r" b="b"/>
              <a:pathLst>
                <a:path w="5752465">
                  <a:moveTo>
                    <a:pt x="0" y="0"/>
                  </a:moveTo>
                  <a:lnTo>
                    <a:pt x="5751940" y="0"/>
                  </a:lnTo>
                </a:path>
              </a:pathLst>
            </a:custGeom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-1341908" y="6405967"/>
              <a:ext cx="3625374" cy="346459"/>
            </a:xfrm>
            <a:prstGeom prst="rect">
              <a:avLst/>
            </a:prstGeom>
            <a:noFill/>
          </p:spPr>
          <p:txBody>
            <a:bodyPr wrap="square" lIns="144987" tIns="72494" rIns="144987" bIns="72494" rtlCol="0">
              <a:spAutoFit/>
            </a:bodyPr>
            <a:lstStyle/>
            <a:p>
              <a:pPr algn="r"/>
              <a:r>
                <a:rPr lang="ru-RU" sz="1300" dirty="0">
                  <a:solidFill>
                    <a:srgbClr val="11437F"/>
                  </a:solidFill>
                </a:rPr>
                <a:t> г. Саратов, </a:t>
              </a:r>
              <a:r>
                <a:rPr lang="ru-RU" sz="1300" dirty="0" smtClean="0">
                  <a:solidFill>
                    <a:srgbClr val="11437F"/>
                  </a:solidFill>
                </a:rPr>
                <a:t>февраль 2024 </a:t>
              </a:r>
              <a:r>
                <a:rPr lang="ru-RU" sz="1300" dirty="0">
                  <a:solidFill>
                    <a:srgbClr val="11437F"/>
                  </a:solidFill>
                </a:rPr>
                <a:t>года</a:t>
              </a: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20286" y="6387301"/>
            <a:ext cx="2743200" cy="365125"/>
          </a:xfrm>
        </p:spPr>
        <p:txBody>
          <a:bodyPr/>
          <a:lstStyle/>
          <a:p>
            <a:fld id="{61D34241-C74C-42F1-A425-E76DFB1DB0E6}" type="slidenum">
              <a:rPr lang="ru-RU" smtClean="0"/>
              <a:t>4</a:t>
            </a:fld>
            <a:endParaRPr lang="ru-RU" dirty="0"/>
          </a:p>
        </p:txBody>
      </p:sp>
      <p:sp>
        <p:nvSpPr>
          <p:cNvPr id="2" name="Овал 1"/>
          <p:cNvSpPr/>
          <p:nvPr/>
        </p:nvSpPr>
        <p:spPr>
          <a:xfrm>
            <a:off x="4554582" y="2613166"/>
            <a:ext cx="714104" cy="365759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00447" y="5222023"/>
            <a:ext cx="585070" cy="214096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461972" y="5044752"/>
            <a:ext cx="742387" cy="226337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9068556" y="5044752"/>
            <a:ext cx="771053" cy="226337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9729459" y="5044752"/>
            <a:ext cx="716734" cy="226337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0343584" y="5053806"/>
            <a:ext cx="742387" cy="226337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0978834" y="5058332"/>
            <a:ext cx="742387" cy="226337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7219404" y="327289"/>
            <a:ext cx="4944082" cy="475751"/>
          </a:xfrm>
        </p:spPr>
        <p:txBody>
          <a:bodyPr>
            <a:normAutofit/>
          </a:bodyPr>
          <a:lstStyle/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Отбор списка Сведений о БО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09" y="1512825"/>
            <a:ext cx="12163485" cy="4182581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27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Объект 3"/>
          <p:cNvPicPr>
            <a:picLocks/>
          </p:cNvPicPr>
          <p:nvPr/>
        </p:nvPicPr>
        <p:blipFill rotWithShape="1">
          <a:blip r:embed="rId2"/>
          <a:srcRect t="89536" b="4065"/>
          <a:stretch/>
        </p:blipFill>
        <p:spPr>
          <a:xfrm>
            <a:off x="95812" y="2544033"/>
            <a:ext cx="12009102" cy="400616"/>
          </a:xfrm>
          <a:prstGeom prst="rect">
            <a:avLst/>
          </a:prstGeom>
        </p:spPr>
      </p:pic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t="25047" b="41138"/>
          <a:stretch/>
        </p:blipFill>
        <p:spPr>
          <a:xfrm>
            <a:off x="95812" y="392387"/>
            <a:ext cx="12009102" cy="2116909"/>
          </a:xfrm>
          <a:prstGeom prst="rect">
            <a:avLst/>
          </a:prstGeom>
          <a:ln w="19050">
            <a:noFill/>
          </a:ln>
        </p:spPr>
      </p:pic>
      <p:sp>
        <p:nvSpPr>
          <p:cNvPr id="5" name="Овал 4"/>
          <p:cNvSpPr/>
          <p:nvPr/>
        </p:nvSpPr>
        <p:spPr>
          <a:xfrm>
            <a:off x="4542847" y="452391"/>
            <a:ext cx="711968" cy="386812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40733" y="2645384"/>
            <a:ext cx="784753" cy="222579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467462" y="2494587"/>
            <a:ext cx="731250" cy="222579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9074270" y="2494587"/>
            <a:ext cx="759487" cy="222579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9734747" y="2494587"/>
            <a:ext cx="705982" cy="222579"/>
          </a:xfrm>
          <a:prstGeom prst="ellipse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0349074" y="2503641"/>
            <a:ext cx="731250" cy="222579"/>
          </a:xfrm>
          <a:prstGeom prst="ellipse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0984324" y="2508167"/>
            <a:ext cx="731250" cy="222579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3"/>
          <a:srcRect t="23810"/>
          <a:stretch/>
        </p:blipFill>
        <p:spPr>
          <a:xfrm>
            <a:off x="95813" y="2924269"/>
            <a:ext cx="12009101" cy="3868417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29" name="Овал 28"/>
          <p:cNvSpPr/>
          <p:nvPr/>
        </p:nvSpPr>
        <p:spPr>
          <a:xfrm flipV="1">
            <a:off x="10598007" y="4886691"/>
            <a:ext cx="742450" cy="14533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 flipV="1">
            <a:off x="10598007" y="5564772"/>
            <a:ext cx="742450" cy="142086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 flipV="1">
            <a:off x="10598007" y="6035570"/>
            <a:ext cx="742450" cy="162640"/>
          </a:xfrm>
          <a:prstGeom prst="ellipse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 flipV="1">
            <a:off x="10598007" y="6339478"/>
            <a:ext cx="742450" cy="124704"/>
          </a:xfrm>
          <a:prstGeom prst="ellipse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 flipV="1">
            <a:off x="10607535" y="6638636"/>
            <a:ext cx="742450" cy="104966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64391" y="6418879"/>
            <a:ext cx="2702048" cy="324959"/>
          </a:xfrm>
        </p:spPr>
        <p:txBody>
          <a:bodyPr/>
          <a:lstStyle/>
          <a:p>
            <a:fld id="{61D34241-C74C-42F1-A425-E76DFB1DB0E6}" type="slidenum">
              <a:rPr lang="ru-RU" smtClean="0"/>
              <a:t>5</a:t>
            </a:fld>
            <a:endParaRPr lang="ru-RU" dirty="0"/>
          </a:p>
        </p:txBody>
      </p: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1676400" y="-35848"/>
            <a:ext cx="10515600" cy="542231"/>
          </a:xfrm>
        </p:spPr>
        <p:txBody>
          <a:bodyPr>
            <a:normAutofit/>
          </a:bodyPr>
          <a:lstStyle/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Сверка с журналом операций – данные корректны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96"/>
          <a:stretch/>
        </p:blipFill>
        <p:spPr>
          <a:xfrm>
            <a:off x="95813" y="1601"/>
            <a:ext cx="374967" cy="39996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 bwMode="auto">
          <a:xfrm>
            <a:off x="437025" y="-13965"/>
            <a:ext cx="3420307" cy="45418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1000" b="1" dirty="0" smtClean="0">
                <a:solidFill>
                  <a:srgbClr val="11437F"/>
                </a:solidFill>
              </a:rPr>
            </a:br>
            <a:r>
              <a:rPr lang="ru-RU" sz="1000" b="1" dirty="0" smtClean="0">
                <a:solidFill>
                  <a:srgbClr val="11437F"/>
                </a:solidFill>
              </a:rPr>
              <a:t>ПО </a:t>
            </a:r>
            <a:r>
              <a:rPr lang="ru-RU" sz="1000" b="1" dirty="0" smtClean="0">
                <a:solidFill>
                  <a:srgbClr val="11437F"/>
                </a:solidFill>
              </a:rPr>
              <a:t>САРАТОВСКОЙ </a:t>
            </a:r>
            <a:r>
              <a:rPr lang="ru-RU" sz="1000" b="1" dirty="0" smtClean="0">
                <a:solidFill>
                  <a:srgbClr val="11437F"/>
                </a:solidFill>
              </a:rPr>
              <a:t>ОБЛАСТИ</a:t>
            </a:r>
            <a:endParaRPr lang="id-ID" sz="1000" b="1" dirty="0">
              <a:solidFill>
                <a:srgbClr val="11437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5813" y="401566"/>
            <a:ext cx="12009102" cy="2480817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69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2509"/>
          <a:stretch/>
        </p:blipFill>
        <p:spPr>
          <a:xfrm>
            <a:off x="110258" y="3291840"/>
            <a:ext cx="11986063" cy="3500846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5" name="Овал 4"/>
          <p:cNvSpPr/>
          <p:nvPr/>
        </p:nvSpPr>
        <p:spPr>
          <a:xfrm>
            <a:off x="10554082" y="5537915"/>
            <a:ext cx="917852" cy="16504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0554082" y="6206264"/>
            <a:ext cx="917852" cy="140689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0554082" y="6592385"/>
            <a:ext cx="917852" cy="183805"/>
          </a:xfrm>
          <a:prstGeom prst="ellipse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Объект 3"/>
          <p:cNvPicPr>
            <a:picLocks/>
          </p:cNvPicPr>
          <p:nvPr/>
        </p:nvPicPr>
        <p:blipFill rotWithShape="1">
          <a:blip r:embed="rId3"/>
          <a:srcRect t="81923" b="4016"/>
          <a:stretch/>
        </p:blipFill>
        <p:spPr>
          <a:xfrm>
            <a:off x="95813" y="2390115"/>
            <a:ext cx="12000394" cy="817664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</p:pic>
      <p:pic>
        <p:nvPicPr>
          <p:cNvPr id="11" name="Объект 3"/>
          <p:cNvPicPr>
            <a:picLocks/>
          </p:cNvPicPr>
          <p:nvPr/>
        </p:nvPicPr>
        <p:blipFill rotWithShape="1">
          <a:blip r:embed="rId4"/>
          <a:srcRect t="20523" b="50159"/>
          <a:stretch/>
        </p:blipFill>
        <p:spPr>
          <a:xfrm>
            <a:off x="95813" y="751438"/>
            <a:ext cx="12000394" cy="1866407"/>
          </a:xfrm>
          <a:prstGeom prst="rect">
            <a:avLst/>
          </a:prstGeom>
        </p:spPr>
      </p:pic>
      <p:sp>
        <p:nvSpPr>
          <p:cNvPr id="12" name="Овал 11"/>
          <p:cNvSpPr/>
          <p:nvPr/>
        </p:nvSpPr>
        <p:spPr>
          <a:xfrm>
            <a:off x="8501980" y="2790731"/>
            <a:ext cx="730720" cy="22219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9108788" y="2790731"/>
            <a:ext cx="758936" cy="222192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9769265" y="2790731"/>
            <a:ext cx="705470" cy="222192"/>
          </a:xfrm>
          <a:prstGeom prst="ellipse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0383592" y="2799785"/>
            <a:ext cx="730720" cy="222192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1018842" y="2804311"/>
            <a:ext cx="730720" cy="222192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23544" y="2947357"/>
            <a:ext cx="784184" cy="222192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98908" y="6388761"/>
            <a:ext cx="2700089" cy="358438"/>
          </a:xfrm>
        </p:spPr>
        <p:txBody>
          <a:bodyPr/>
          <a:lstStyle/>
          <a:p>
            <a:fld id="{61D34241-C74C-42F1-A425-E76DFB1DB0E6}" type="slidenum">
              <a:rPr lang="ru-RU" smtClean="0"/>
              <a:t>6</a:t>
            </a:fld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96"/>
          <a:stretch/>
        </p:blipFill>
        <p:spPr>
          <a:xfrm>
            <a:off x="95813" y="1601"/>
            <a:ext cx="655625" cy="69933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 bwMode="auto">
          <a:xfrm>
            <a:off x="642800" y="136553"/>
            <a:ext cx="3420307" cy="45418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1000" b="1" dirty="0" smtClean="0">
                <a:solidFill>
                  <a:srgbClr val="11437F"/>
                </a:solidFill>
              </a:rPr>
            </a:br>
            <a:r>
              <a:rPr lang="ru-RU" sz="1000" b="1" dirty="0" smtClean="0">
                <a:solidFill>
                  <a:srgbClr val="11437F"/>
                </a:solidFill>
              </a:rPr>
              <a:t>ПО САРАТОВСКОЙ ОБЛАСТИ</a:t>
            </a:r>
            <a:endParaRPr lang="id-ID" sz="1000" b="1" dirty="0">
              <a:solidFill>
                <a:srgbClr val="11437F"/>
              </a:solidFill>
            </a:endParaRPr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1013989" y="258512"/>
            <a:ext cx="10995132" cy="542231"/>
          </a:xfrm>
        </p:spPr>
        <p:txBody>
          <a:bodyPr>
            <a:normAutofit/>
          </a:bodyPr>
          <a:lstStyle/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Сверка с журналом операций – данные не корректны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5813" y="700935"/>
            <a:ext cx="12000394" cy="2475906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91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t="9032" b="5171"/>
          <a:stretch/>
        </p:blipFill>
        <p:spPr>
          <a:xfrm>
            <a:off x="99586" y="889654"/>
            <a:ext cx="11944367" cy="5491519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5" name="Овал 4"/>
          <p:cNvSpPr/>
          <p:nvPr/>
        </p:nvSpPr>
        <p:spPr>
          <a:xfrm>
            <a:off x="1801639" y="1901494"/>
            <a:ext cx="1674892" cy="233087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801639" y="1647882"/>
            <a:ext cx="318381" cy="233087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-1341908" y="92574"/>
            <a:ext cx="13533908" cy="6655583"/>
            <a:chOff x="-1341908" y="92574"/>
            <a:chExt cx="13533908" cy="6655583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96"/>
            <a:stretch/>
          </p:blipFill>
          <p:spPr>
            <a:xfrm>
              <a:off x="99587" y="92574"/>
              <a:ext cx="742385" cy="776557"/>
            </a:xfrm>
            <a:prstGeom prst="rect">
              <a:avLst/>
            </a:prstGeom>
          </p:spPr>
        </p:pic>
        <p:sp>
          <p:nvSpPr>
            <p:cNvPr id="15" name="object 2"/>
            <p:cNvSpPr/>
            <p:nvPr/>
          </p:nvSpPr>
          <p:spPr>
            <a:xfrm flipV="1">
              <a:off x="0" y="624511"/>
              <a:ext cx="12192000" cy="265144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733374" y="235368"/>
              <a:ext cx="3821208" cy="454180"/>
            </a:xfrm>
            <a:prstGeom prst="rect">
              <a:avLst/>
            </a:prstGeom>
            <a:noFill/>
          </p:spPr>
          <p:txBody>
            <a:bodyPr wrap="square" lIns="144987" tIns="72494" rIns="144987" bIns="72494">
              <a:spAutoFit/>
            </a:bodyPr>
            <a:lstStyle/>
            <a:p>
              <a:pPr>
                <a:defRPr/>
              </a:pPr>
              <a:r>
                <a:rPr lang="ru-RU" sz="1000" b="1" dirty="0" smtClean="0">
                  <a:solidFill>
                    <a:srgbClr val="11437F"/>
                  </a:solidFill>
                </a:rPr>
                <a:t>УПРАВЛЕНИЕ ФЕДЕРАЛЬНОГО КАЗНАЧЕЙСТВА</a:t>
              </a:r>
              <a:br>
                <a:rPr lang="ru-RU" sz="1000" b="1" dirty="0" smtClean="0">
                  <a:solidFill>
                    <a:srgbClr val="11437F"/>
                  </a:solidFill>
                </a:rPr>
              </a:br>
              <a:r>
                <a:rPr lang="ru-RU" sz="1000" b="1" dirty="0" smtClean="0">
                  <a:solidFill>
                    <a:srgbClr val="11437F"/>
                  </a:solidFill>
                </a:rPr>
                <a:t>ПО САРАТОВСКОЙ ОБЛАСТИ</a:t>
              </a:r>
              <a:endParaRPr lang="id-ID" sz="1000" b="1" dirty="0">
                <a:solidFill>
                  <a:srgbClr val="11437F"/>
                </a:solidFill>
              </a:endParaRPr>
            </a:p>
          </p:txBody>
        </p:sp>
        <p:sp>
          <p:nvSpPr>
            <p:cNvPr id="17" name="object 8"/>
            <p:cNvSpPr/>
            <p:nvPr/>
          </p:nvSpPr>
          <p:spPr>
            <a:xfrm>
              <a:off x="0" y="6401698"/>
              <a:ext cx="12163486" cy="45719"/>
            </a:xfrm>
            <a:custGeom>
              <a:avLst/>
              <a:gdLst/>
              <a:ahLst/>
              <a:cxnLst/>
              <a:rect l="l" t="t" r="r" b="b"/>
              <a:pathLst>
                <a:path w="5752465">
                  <a:moveTo>
                    <a:pt x="0" y="0"/>
                  </a:moveTo>
                  <a:lnTo>
                    <a:pt x="5751940" y="0"/>
                  </a:lnTo>
                </a:path>
              </a:pathLst>
            </a:custGeom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-1341908" y="6401698"/>
              <a:ext cx="3625374" cy="346459"/>
            </a:xfrm>
            <a:prstGeom prst="rect">
              <a:avLst/>
            </a:prstGeom>
            <a:noFill/>
          </p:spPr>
          <p:txBody>
            <a:bodyPr wrap="square" lIns="144987" tIns="72494" rIns="144987" bIns="72494" rtlCol="0">
              <a:spAutoFit/>
            </a:bodyPr>
            <a:lstStyle/>
            <a:p>
              <a:pPr algn="r"/>
              <a:r>
                <a:rPr lang="ru-RU" sz="1300" dirty="0">
                  <a:solidFill>
                    <a:srgbClr val="11437F"/>
                  </a:solidFill>
                </a:rPr>
                <a:t> г. Саратов, </a:t>
              </a:r>
              <a:r>
                <a:rPr lang="ru-RU" sz="1300" dirty="0" smtClean="0">
                  <a:solidFill>
                    <a:srgbClr val="11437F"/>
                  </a:solidFill>
                </a:rPr>
                <a:t>февраль 2024 </a:t>
              </a:r>
              <a:r>
                <a:rPr lang="ru-RU" sz="1300" dirty="0">
                  <a:solidFill>
                    <a:srgbClr val="11437F"/>
                  </a:solidFill>
                </a:rPr>
                <a:t>года</a:t>
              </a: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20286" y="6392364"/>
            <a:ext cx="2743200" cy="365125"/>
          </a:xfrm>
        </p:spPr>
        <p:txBody>
          <a:bodyPr/>
          <a:lstStyle/>
          <a:p>
            <a:fld id="{61D34241-C74C-42F1-A425-E76DFB1DB0E6}" type="slidenum">
              <a:rPr lang="ru-RU" smtClean="0"/>
              <a:t>7</a:t>
            </a:fld>
            <a:endParaRPr lang="ru-RU"/>
          </a:p>
        </p:txBody>
      </p:sp>
      <p:pic>
        <p:nvPicPr>
          <p:cNvPr id="19" name="Рисунок 18"/>
          <p:cNvPicPr/>
          <p:nvPr/>
        </p:nvPicPr>
        <p:blipFill rotWithShape="1">
          <a:blip r:embed="rId4"/>
          <a:srcRect l="38985" t="31551" r="18540" b="33465"/>
          <a:stretch/>
        </p:blipFill>
        <p:spPr>
          <a:xfrm>
            <a:off x="3114392" y="3485584"/>
            <a:ext cx="5178582" cy="2399169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4275908" y="235369"/>
            <a:ext cx="7768045" cy="596973"/>
          </a:xfrm>
        </p:spPr>
        <p:txBody>
          <a:bodyPr>
            <a:normAutofit/>
          </a:bodyPr>
          <a:lstStyle/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Формирование файла для проведения выверки БО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29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50757" y="5776772"/>
            <a:ext cx="11890486" cy="895325"/>
          </a:xfrm>
          <a:prstGeom prst="roundRect">
            <a:avLst>
              <a:gd name="adj" fmla="val 3010"/>
            </a:avLst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 anchorCtr="1"/>
          <a:lstStyle/>
          <a:p>
            <a:pPr marL="82580" algn="just"/>
            <a:endParaRPr lang="ru-RU" sz="800" dirty="0">
              <a:ln w="1905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t="15346" b="54683"/>
          <a:stretch/>
        </p:blipFill>
        <p:spPr>
          <a:xfrm>
            <a:off x="61864" y="1204042"/>
            <a:ext cx="12068269" cy="193997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t="13044" b="61125"/>
          <a:stretch/>
        </p:blipFill>
        <p:spPr>
          <a:xfrm>
            <a:off x="61864" y="3507440"/>
            <a:ext cx="12068270" cy="182880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6" name="Овал 5"/>
          <p:cNvSpPr/>
          <p:nvPr/>
        </p:nvSpPr>
        <p:spPr>
          <a:xfrm>
            <a:off x="5260063" y="2815559"/>
            <a:ext cx="995881" cy="23539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876514" y="5100850"/>
            <a:ext cx="995881" cy="23539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1865" y="5800651"/>
            <a:ext cx="12068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Гр. Сумма БО на текущий финансовый год + гр. Сумма изменения БО на текущий финансовый год =</a:t>
            </a:r>
          </a:p>
          <a:p>
            <a:pPr algn="ctr"/>
            <a:r>
              <a:rPr lang="ru-RU" sz="1400" dirty="0" smtClean="0"/>
              <a:t>= Сумма БО для проводки на текущий финансовый год (из списковой формы просмотра БО)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1866" y="6336450"/>
            <a:ext cx="12068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1002355,00 + (-1000580,00) = 1775,00</a:t>
            </a:r>
            <a:endParaRPr lang="ru-RU" sz="1400" dirty="0"/>
          </a:p>
        </p:txBody>
      </p:sp>
      <p:sp>
        <p:nvSpPr>
          <p:cNvPr id="14" name="Овал 13"/>
          <p:cNvSpPr/>
          <p:nvPr/>
        </p:nvSpPr>
        <p:spPr>
          <a:xfrm>
            <a:off x="10515516" y="1512565"/>
            <a:ext cx="622750" cy="452674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1015048" y="3927565"/>
            <a:ext cx="743894" cy="583475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98043" y="6370074"/>
            <a:ext cx="2743200" cy="365125"/>
          </a:xfrm>
        </p:spPr>
        <p:txBody>
          <a:bodyPr/>
          <a:lstStyle/>
          <a:p>
            <a:fld id="{61D34241-C74C-42F1-A425-E76DFB1DB0E6}" type="slidenum">
              <a:rPr lang="ru-RU" smtClean="0"/>
              <a:t>8</a:t>
            </a:fld>
            <a:endParaRPr lang="ru-RU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96"/>
          <a:stretch/>
        </p:blipFill>
        <p:spPr>
          <a:xfrm>
            <a:off x="95813" y="1601"/>
            <a:ext cx="655625" cy="69933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 bwMode="auto">
          <a:xfrm>
            <a:off x="642800" y="136553"/>
            <a:ext cx="3420307" cy="45418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1000" b="1" dirty="0" smtClean="0">
                <a:solidFill>
                  <a:srgbClr val="11437F"/>
                </a:solidFill>
              </a:rPr>
            </a:br>
            <a:r>
              <a:rPr lang="ru-RU" sz="1000" b="1" dirty="0" smtClean="0">
                <a:solidFill>
                  <a:srgbClr val="11437F"/>
                </a:solidFill>
              </a:rPr>
              <a:t>ПО САРАТОВСКОЙ ОБЛАСТИ</a:t>
            </a:r>
            <a:endParaRPr lang="id-ID" sz="1000" b="1" dirty="0">
              <a:solidFill>
                <a:srgbClr val="11437F"/>
              </a:solidFill>
            </a:endParaRPr>
          </a:p>
        </p:txBody>
      </p: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4415245" y="95043"/>
            <a:ext cx="7625998" cy="768218"/>
          </a:xfrm>
        </p:spPr>
        <p:txBody>
          <a:bodyPr>
            <a:normAutofit/>
          </a:bodyPr>
          <a:lstStyle/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Анализ полученного списка </a:t>
            </a:r>
            <a:r>
              <a:rPr lang="ru-RU" sz="2600" b="1" dirty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с</a:t>
            </a:r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 журналом операций 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bject 2"/>
          <p:cNvSpPr/>
          <p:nvPr/>
        </p:nvSpPr>
        <p:spPr>
          <a:xfrm flipV="1">
            <a:off x="0" y="624511"/>
            <a:ext cx="12192000" cy="26514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213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b="54683"/>
          <a:stretch/>
        </p:blipFill>
        <p:spPr>
          <a:xfrm>
            <a:off x="54521" y="601372"/>
            <a:ext cx="5983550" cy="2785107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t="-255" b="61125"/>
          <a:stretch/>
        </p:blipFill>
        <p:spPr>
          <a:xfrm>
            <a:off x="54521" y="3428189"/>
            <a:ext cx="5983550" cy="2826864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6" name="Овал 5"/>
          <p:cNvSpPr/>
          <p:nvPr/>
        </p:nvSpPr>
        <p:spPr>
          <a:xfrm>
            <a:off x="2633590" y="3127150"/>
            <a:ext cx="448279" cy="183893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916897" y="5904311"/>
            <a:ext cx="995881" cy="23539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24590" y="6293070"/>
            <a:ext cx="9126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На Сведениях о БО в конечном статусе формирование проводок возможно только силами службы сопровождения. Для простановки проводок заводим обращение.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4797746" y="637370"/>
            <a:ext cx="12403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727502" y="3723693"/>
            <a:ext cx="12403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50756" y="6293070"/>
            <a:ext cx="11890486" cy="523220"/>
          </a:xfrm>
          <a:prstGeom prst="roundRect">
            <a:avLst>
              <a:gd name="adj" fmla="val 3010"/>
            </a:avLst>
          </a:prstGeom>
          <a:noFill/>
          <a:ln w="1905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82580" algn="just"/>
            <a:endParaRPr lang="ru-RU" sz="8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98042" y="6492875"/>
            <a:ext cx="2743200" cy="365125"/>
          </a:xfrm>
        </p:spPr>
        <p:txBody>
          <a:bodyPr/>
          <a:lstStyle/>
          <a:p>
            <a:fld id="{61D34241-C74C-42F1-A425-E76DFB1DB0E6}" type="slidenum">
              <a:rPr lang="ru-RU" smtClean="0"/>
              <a:t>9</a:t>
            </a:fld>
            <a:endParaRPr lang="ru-RU" dirty="0"/>
          </a:p>
        </p:txBody>
      </p:sp>
      <p:pic>
        <p:nvPicPr>
          <p:cNvPr id="17" name="Объект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601371"/>
            <a:ext cx="6026332" cy="5658737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18" name="Овал 17"/>
          <p:cNvSpPr/>
          <p:nvPr/>
        </p:nvSpPr>
        <p:spPr>
          <a:xfrm>
            <a:off x="11268787" y="4868780"/>
            <a:ext cx="595422" cy="19670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899018" y="6019663"/>
            <a:ext cx="448279" cy="18389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532819" y="73125"/>
            <a:ext cx="3420307" cy="45418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1000" b="1" dirty="0" smtClean="0">
                <a:solidFill>
                  <a:srgbClr val="11437F"/>
                </a:solidFill>
              </a:rPr>
            </a:br>
            <a:r>
              <a:rPr lang="ru-RU" sz="1000" b="1" dirty="0" smtClean="0">
                <a:solidFill>
                  <a:srgbClr val="11437F"/>
                </a:solidFill>
              </a:rPr>
              <a:t>ПО САРАТОВСКОЙ ОБЛАСТИ</a:t>
            </a:r>
            <a:endParaRPr lang="id-ID" sz="1000" b="1" dirty="0">
              <a:solidFill>
                <a:srgbClr val="11437F"/>
              </a:solidFill>
            </a:endParaRPr>
          </a:p>
        </p:txBody>
      </p:sp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1676400" y="120912"/>
            <a:ext cx="10271760" cy="542231"/>
          </a:xfrm>
        </p:spPr>
        <p:txBody>
          <a:bodyPr>
            <a:normAutofit/>
          </a:bodyPr>
          <a:lstStyle/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Сверка файла для выверки с журналом операций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96"/>
          <a:stretch/>
        </p:blipFill>
        <p:spPr>
          <a:xfrm>
            <a:off x="89122" y="-9717"/>
            <a:ext cx="574331" cy="58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7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t="13729" r="26411" b="51287"/>
          <a:stretch/>
        </p:blipFill>
        <p:spPr>
          <a:xfrm>
            <a:off x="104503" y="747821"/>
            <a:ext cx="12009120" cy="2661652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l="15816" t="43696" r="20619" b="33333"/>
          <a:stretch/>
        </p:blipFill>
        <p:spPr>
          <a:xfrm>
            <a:off x="104503" y="3409473"/>
            <a:ext cx="12009120" cy="1797367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15372" t="48053" r="20619" b="35205"/>
          <a:stretch/>
        </p:blipFill>
        <p:spPr>
          <a:xfrm>
            <a:off x="104503" y="5206840"/>
            <a:ext cx="12009120" cy="1568429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94604" y="6592459"/>
            <a:ext cx="2702052" cy="256532"/>
          </a:xfrm>
        </p:spPr>
        <p:txBody>
          <a:bodyPr/>
          <a:lstStyle/>
          <a:p>
            <a:fld id="{61D34241-C74C-42F1-A425-E76DFB1DB0E6}" type="slidenum">
              <a:rPr lang="ru-RU" smtClean="0"/>
              <a:t>10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528686" y="102332"/>
            <a:ext cx="3420307" cy="45418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</a:rPr>
              <a:t>УПРАВЛЕНИЕ ФЕДЕРАЛЬНОГО КАЗНАЧЕЙСТВА</a:t>
            </a:r>
            <a:br>
              <a:rPr lang="ru-RU" sz="1000" b="1" dirty="0" smtClean="0">
                <a:solidFill>
                  <a:srgbClr val="11437F"/>
                </a:solidFill>
              </a:rPr>
            </a:br>
            <a:r>
              <a:rPr lang="ru-RU" sz="1000" b="1" dirty="0" smtClean="0">
                <a:solidFill>
                  <a:srgbClr val="11437F"/>
                </a:solidFill>
              </a:rPr>
              <a:t>ПО САРАТОВСКОЙ ОБЛАСТИ</a:t>
            </a:r>
            <a:endParaRPr lang="id-ID" sz="1000" b="1" dirty="0">
              <a:solidFill>
                <a:srgbClr val="11437F"/>
              </a:solidFill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140737" y="296095"/>
            <a:ext cx="11051263" cy="450646"/>
          </a:xfrm>
        </p:spPr>
        <p:txBody>
          <a:bodyPr>
            <a:normAutofit/>
          </a:bodyPr>
          <a:lstStyle/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Сведение о бюджетном обязательстве с отсутствующей проводкой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96"/>
          <a:stretch/>
        </p:blipFill>
        <p:spPr>
          <a:xfrm>
            <a:off x="82907" y="40146"/>
            <a:ext cx="574331" cy="58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85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1269" y="182188"/>
            <a:ext cx="6740090" cy="566749"/>
          </a:xfrm>
        </p:spPr>
        <p:txBody>
          <a:bodyPr>
            <a:normAutofit/>
          </a:bodyPr>
          <a:lstStyle/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Настройка списковой формы Сведения о ДО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792" y="984872"/>
            <a:ext cx="6882755" cy="5343123"/>
          </a:xfrm>
          <a:ln w="1905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/>
              <a:t>В списковую форму Сведения о </a:t>
            </a:r>
            <a:r>
              <a:rPr lang="ru-RU" sz="1400" b="1" dirty="0" smtClean="0"/>
              <a:t>ДО </a:t>
            </a:r>
            <a:r>
              <a:rPr lang="ru-RU" sz="1400" b="1" dirty="0"/>
              <a:t>добавлены следующие новые графы</a:t>
            </a:r>
            <a:r>
              <a:rPr lang="ru-RU" sz="1400" b="1" dirty="0" smtClean="0"/>
              <a:t>:</a:t>
            </a:r>
            <a:endParaRPr lang="ru-RU" sz="1300" dirty="0" smtClean="0"/>
          </a:p>
          <a:p>
            <a:pPr marL="0" indent="0">
              <a:buNone/>
            </a:pPr>
            <a:r>
              <a:rPr lang="ru-RU" sz="1300" dirty="0" smtClean="0"/>
              <a:t>1. Суммы по первичным документам – на основании </a:t>
            </a:r>
            <a:r>
              <a:rPr lang="ru-RU" sz="1300" dirty="0" smtClean="0"/>
              <a:t>расшифровки сведений о ДО:</a:t>
            </a:r>
          </a:p>
          <a:p>
            <a:pPr marL="0" indent="0" defTabSz="896938">
              <a:buNone/>
            </a:pPr>
            <a:r>
              <a:rPr lang="ru-RU" sz="1300" dirty="0" smtClean="0"/>
              <a:t>	</a:t>
            </a:r>
            <a:r>
              <a:rPr lang="ru-RU" sz="1300" dirty="0" smtClean="0"/>
              <a:t>1.1 сумма </a:t>
            </a:r>
            <a:r>
              <a:rPr lang="ru-RU" sz="1300" dirty="0" smtClean="0"/>
              <a:t>в </a:t>
            </a:r>
            <a:r>
              <a:rPr lang="ru-RU" sz="1300" dirty="0"/>
              <a:t>рублевом эквиваленте;</a:t>
            </a:r>
          </a:p>
          <a:p>
            <a:pPr marL="0" indent="0">
              <a:buNone/>
            </a:pPr>
            <a:r>
              <a:rPr lang="ru-RU" sz="1300" dirty="0" smtClean="0"/>
              <a:t>	</a:t>
            </a:r>
            <a:r>
              <a:rPr lang="ru-RU" sz="1300" dirty="0" smtClean="0"/>
              <a:t>1.2 в </a:t>
            </a:r>
            <a:r>
              <a:rPr lang="ru-RU" sz="1300" dirty="0" err="1" smtClean="0"/>
              <a:t>т.ч</a:t>
            </a:r>
            <a:r>
              <a:rPr lang="ru-RU" sz="1300" dirty="0"/>
              <a:t>. подтвержденных сумм перечисленных платежей</a:t>
            </a:r>
            <a:r>
              <a:rPr lang="ru-RU" sz="1300" dirty="0" smtClean="0"/>
              <a:t>;</a:t>
            </a:r>
          </a:p>
          <a:p>
            <a:pPr marL="0" indent="0" defTabSz="896938">
              <a:buNone/>
            </a:pPr>
            <a:r>
              <a:rPr lang="ru-RU" sz="1300" dirty="0" smtClean="0"/>
              <a:t>                        1.3 сумма </a:t>
            </a:r>
            <a:r>
              <a:rPr lang="ru-RU" sz="1300" dirty="0"/>
              <a:t>ДО с учетом подтвержденных перечисленных </a:t>
            </a:r>
            <a:r>
              <a:rPr lang="ru-RU" sz="1300" dirty="0" smtClean="0"/>
              <a:t>платежей </a:t>
            </a:r>
            <a:r>
              <a:rPr lang="ru-RU" sz="1300" dirty="0" smtClean="0"/>
              <a:t>(1.1 - 1.2);</a:t>
            </a:r>
            <a:endParaRPr lang="ru-RU" sz="1300" dirty="0"/>
          </a:p>
          <a:p>
            <a:pPr marL="0" indent="0">
              <a:buNone/>
            </a:pPr>
            <a:r>
              <a:rPr lang="ru-RU" sz="1300" dirty="0" smtClean="0"/>
              <a:t>2. Сумма </a:t>
            </a:r>
            <a:r>
              <a:rPr lang="ru-RU" sz="1300" dirty="0" smtClean="0"/>
              <a:t>изменения ДО для проводки </a:t>
            </a:r>
            <a:r>
              <a:rPr lang="ru-RU" sz="1300" dirty="0" smtClean="0"/>
              <a:t> - расчетная:</a:t>
            </a:r>
            <a:endParaRPr lang="ru-RU" sz="1300" dirty="0"/>
          </a:p>
          <a:p>
            <a:pPr marL="0" indent="0">
              <a:buNone/>
            </a:pPr>
            <a:r>
              <a:rPr lang="ru-RU" sz="1300" dirty="0"/>
              <a:t>	</a:t>
            </a:r>
            <a:r>
              <a:rPr lang="ru-RU" sz="1300" dirty="0" smtClean="0"/>
              <a:t>2.1 сумма </a:t>
            </a:r>
            <a:r>
              <a:rPr lang="ru-RU" sz="1300" dirty="0"/>
              <a:t>изменения ДО в рублевом эквиваленте;</a:t>
            </a:r>
          </a:p>
          <a:p>
            <a:pPr marL="0" indent="0">
              <a:buNone/>
            </a:pPr>
            <a:r>
              <a:rPr lang="ru-RU" sz="1300" dirty="0"/>
              <a:t>	</a:t>
            </a:r>
            <a:r>
              <a:rPr lang="ru-RU" sz="1300" dirty="0" smtClean="0"/>
              <a:t>2.2 сумма </a:t>
            </a:r>
            <a:r>
              <a:rPr lang="ru-RU" sz="1300" dirty="0"/>
              <a:t>изменения подтвержденных перечисленных платежей;</a:t>
            </a:r>
          </a:p>
          <a:p>
            <a:pPr marL="0" indent="0">
              <a:buNone/>
            </a:pPr>
            <a:r>
              <a:rPr lang="ru-RU" sz="1300" dirty="0"/>
              <a:t>	</a:t>
            </a:r>
            <a:r>
              <a:rPr lang="ru-RU" sz="1300" dirty="0" smtClean="0"/>
              <a:t>2.3 сумма </a:t>
            </a:r>
            <a:r>
              <a:rPr lang="ru-RU" sz="1300" dirty="0"/>
              <a:t>ДО для проводки с учётом подтвержденных перечисленных </a:t>
            </a:r>
            <a:r>
              <a:rPr lang="ru-RU" sz="1300" dirty="0" smtClean="0"/>
              <a:t>	платежей;</a:t>
            </a:r>
          </a:p>
          <a:p>
            <a:pPr marL="0" indent="0">
              <a:buNone/>
            </a:pPr>
            <a:r>
              <a:rPr lang="ru-RU" sz="1300" dirty="0" smtClean="0"/>
              <a:t>3. Сумма </a:t>
            </a:r>
            <a:r>
              <a:rPr lang="ru-RU" sz="1300" dirty="0" err="1" smtClean="0"/>
              <a:t>сторно</a:t>
            </a:r>
            <a:r>
              <a:rPr lang="ru-RU" sz="1300" dirty="0" smtClean="0"/>
              <a:t> - расчетная:</a:t>
            </a:r>
            <a:endParaRPr lang="ru-RU" sz="1300" dirty="0"/>
          </a:p>
          <a:p>
            <a:pPr marL="0" indent="0">
              <a:buNone/>
            </a:pPr>
            <a:r>
              <a:rPr lang="ru-RU" sz="1300" dirty="0" smtClean="0"/>
              <a:t>	</a:t>
            </a:r>
            <a:r>
              <a:rPr lang="ru-RU" sz="1300" dirty="0" smtClean="0"/>
              <a:t>3.1 сумма </a:t>
            </a:r>
            <a:r>
              <a:rPr lang="ru-RU" sz="1300" dirty="0" err="1"/>
              <a:t>сторно</a:t>
            </a:r>
            <a:r>
              <a:rPr lang="ru-RU" sz="1300" dirty="0"/>
              <a:t> ДО в </a:t>
            </a:r>
            <a:r>
              <a:rPr lang="ru-RU" sz="1300" dirty="0" smtClean="0"/>
              <a:t>рублевом </a:t>
            </a:r>
            <a:r>
              <a:rPr lang="ru-RU" sz="1300" dirty="0"/>
              <a:t>эквиваленте;</a:t>
            </a:r>
          </a:p>
          <a:p>
            <a:pPr marL="0" indent="0">
              <a:buNone/>
            </a:pPr>
            <a:r>
              <a:rPr lang="ru-RU" sz="1300" dirty="0" smtClean="0"/>
              <a:t>	</a:t>
            </a:r>
            <a:r>
              <a:rPr lang="ru-RU" sz="1300" dirty="0" smtClean="0"/>
              <a:t>3.2 сумма </a:t>
            </a:r>
            <a:r>
              <a:rPr lang="ru-RU" sz="1300" dirty="0" err="1"/>
              <a:t>сторно</a:t>
            </a:r>
            <a:r>
              <a:rPr lang="ru-RU" sz="1300" dirty="0"/>
              <a:t> подтвержденных перечисленных платежей;</a:t>
            </a:r>
          </a:p>
          <a:p>
            <a:pPr marL="0" indent="0">
              <a:buNone/>
            </a:pPr>
            <a:r>
              <a:rPr lang="ru-RU" sz="1300" dirty="0" smtClean="0"/>
              <a:t>	</a:t>
            </a:r>
            <a:r>
              <a:rPr lang="ru-RU" sz="1300" dirty="0" smtClean="0"/>
              <a:t>3.3 сумма </a:t>
            </a:r>
            <a:r>
              <a:rPr lang="ru-RU" sz="1300" dirty="0" err="1"/>
              <a:t>сторно</a:t>
            </a:r>
            <a:r>
              <a:rPr lang="ru-RU" sz="1300" dirty="0"/>
              <a:t> ДО  с учетом подтвержденных перечисленных платежей</a:t>
            </a:r>
            <a:r>
              <a:rPr lang="ru-RU" sz="1300" dirty="0" smtClean="0"/>
              <a:t>;</a:t>
            </a:r>
          </a:p>
          <a:p>
            <a:pPr marL="0" indent="0">
              <a:buNone/>
            </a:pPr>
            <a:r>
              <a:rPr lang="ru-RU" sz="1300" dirty="0" smtClean="0"/>
              <a:t>Дата отражения </a:t>
            </a:r>
            <a:r>
              <a:rPr lang="ru-RU" sz="1300" dirty="0"/>
              <a:t>на л/с (дата проводки</a:t>
            </a:r>
            <a:r>
              <a:rPr lang="ru-RU" sz="1300" dirty="0" smtClean="0"/>
              <a:t>);</a:t>
            </a:r>
          </a:p>
          <a:p>
            <a:pPr marL="0" indent="0">
              <a:buNone/>
            </a:pPr>
            <a:r>
              <a:rPr lang="ru-RU" sz="1300" dirty="0"/>
              <a:t>Дата изменения (сторнирования)</a:t>
            </a:r>
            <a:r>
              <a:rPr lang="en-US" sz="1300" dirty="0" smtClean="0"/>
              <a:t>;</a:t>
            </a:r>
            <a:endParaRPr lang="ru-RU" sz="1300" dirty="0" smtClean="0"/>
          </a:p>
          <a:p>
            <a:pPr marL="0" indent="0">
              <a:buNone/>
            </a:pPr>
            <a:r>
              <a:rPr lang="ru-RU" sz="1300" dirty="0" smtClean="0"/>
              <a:t>Переформирование </a:t>
            </a:r>
            <a:r>
              <a:rPr lang="ru-RU" sz="1300" dirty="0"/>
              <a:t>– признак того, что проводка на СБО </a:t>
            </a:r>
            <a:r>
              <a:rPr lang="ru-RU" sz="1300" dirty="0" smtClean="0"/>
              <a:t>переформирована.</a:t>
            </a:r>
            <a:endParaRPr lang="ru-RU" sz="1300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-1341908" y="39395"/>
            <a:ext cx="13533908" cy="6701302"/>
            <a:chOff x="-1341908" y="92574"/>
            <a:chExt cx="13533908" cy="6701302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96"/>
            <a:stretch/>
          </p:blipFill>
          <p:spPr>
            <a:xfrm>
              <a:off x="99587" y="92574"/>
              <a:ext cx="742385" cy="776557"/>
            </a:xfrm>
            <a:prstGeom prst="rect">
              <a:avLst/>
            </a:prstGeom>
          </p:spPr>
        </p:pic>
        <p:sp>
          <p:nvSpPr>
            <p:cNvPr id="21" name="object 2"/>
            <p:cNvSpPr/>
            <p:nvPr/>
          </p:nvSpPr>
          <p:spPr>
            <a:xfrm flipV="1">
              <a:off x="0" y="624511"/>
              <a:ext cx="12192000" cy="265144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733374" y="235368"/>
              <a:ext cx="3821208" cy="454180"/>
            </a:xfrm>
            <a:prstGeom prst="rect">
              <a:avLst/>
            </a:prstGeom>
            <a:noFill/>
          </p:spPr>
          <p:txBody>
            <a:bodyPr wrap="square" lIns="144987" tIns="72494" rIns="144987" bIns="72494">
              <a:spAutoFit/>
            </a:bodyPr>
            <a:lstStyle/>
            <a:p>
              <a:pPr>
                <a:defRPr/>
              </a:pPr>
              <a:r>
                <a:rPr lang="ru-RU" sz="1000" b="1" dirty="0" smtClean="0">
                  <a:solidFill>
                    <a:srgbClr val="11437F"/>
                  </a:solidFill>
                </a:rPr>
                <a:t>УПРАВЛЕНИЕ ФЕДЕРАЛЬНОГО КАЗНАЧЕЙСТВА</a:t>
              </a:r>
              <a:br>
                <a:rPr lang="ru-RU" sz="1000" b="1" dirty="0" smtClean="0">
                  <a:solidFill>
                    <a:srgbClr val="11437F"/>
                  </a:solidFill>
                </a:rPr>
              </a:br>
              <a:r>
                <a:rPr lang="ru-RU" sz="1000" b="1" dirty="0" smtClean="0">
                  <a:solidFill>
                    <a:srgbClr val="11437F"/>
                  </a:solidFill>
                </a:rPr>
                <a:t>ПО САРАТОВСКОЙ ОБЛАСТИ</a:t>
              </a:r>
              <a:endParaRPr lang="id-ID" sz="1000" b="1" dirty="0">
                <a:solidFill>
                  <a:srgbClr val="11437F"/>
                </a:solidFill>
              </a:endParaRPr>
            </a:p>
          </p:txBody>
        </p:sp>
        <p:sp>
          <p:nvSpPr>
            <p:cNvPr id="23" name="object 8"/>
            <p:cNvSpPr/>
            <p:nvPr/>
          </p:nvSpPr>
          <p:spPr>
            <a:xfrm>
              <a:off x="0" y="6401698"/>
              <a:ext cx="12163486" cy="45719"/>
            </a:xfrm>
            <a:custGeom>
              <a:avLst/>
              <a:gdLst/>
              <a:ahLst/>
              <a:cxnLst/>
              <a:rect l="l" t="t" r="r" b="b"/>
              <a:pathLst>
                <a:path w="5752465">
                  <a:moveTo>
                    <a:pt x="0" y="0"/>
                  </a:moveTo>
                  <a:lnTo>
                    <a:pt x="5751940" y="0"/>
                  </a:lnTo>
                </a:path>
              </a:pathLst>
            </a:custGeom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-1341908" y="6447417"/>
              <a:ext cx="3625374" cy="346459"/>
            </a:xfrm>
            <a:prstGeom prst="rect">
              <a:avLst/>
            </a:prstGeom>
            <a:noFill/>
          </p:spPr>
          <p:txBody>
            <a:bodyPr wrap="square" lIns="144987" tIns="72494" rIns="144987" bIns="72494" rtlCol="0">
              <a:spAutoFit/>
            </a:bodyPr>
            <a:lstStyle/>
            <a:p>
              <a:pPr algn="r"/>
              <a:r>
                <a:rPr lang="ru-RU" sz="1300" dirty="0">
                  <a:solidFill>
                    <a:srgbClr val="11437F"/>
                  </a:solidFill>
                </a:rPr>
                <a:t> г. Саратов, </a:t>
              </a:r>
              <a:r>
                <a:rPr lang="ru-RU" sz="1300" dirty="0" smtClean="0">
                  <a:solidFill>
                    <a:srgbClr val="11437F"/>
                  </a:solidFill>
                </a:rPr>
                <a:t>февраль 2024 </a:t>
              </a:r>
              <a:r>
                <a:rPr lang="ru-RU" sz="1300" dirty="0">
                  <a:solidFill>
                    <a:srgbClr val="11437F"/>
                  </a:solidFill>
                </a:rPr>
                <a:t>года</a:t>
              </a:r>
            </a:p>
          </p:txBody>
        </p:sp>
      </p:grp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420286" y="6401698"/>
            <a:ext cx="2743200" cy="365125"/>
          </a:xfrm>
        </p:spPr>
        <p:txBody>
          <a:bodyPr/>
          <a:lstStyle/>
          <a:p>
            <a:fld id="{61D34241-C74C-42F1-A425-E76DFB1DB0E6}" type="slidenum">
              <a:rPr lang="ru-RU" smtClean="0"/>
              <a:t>11</a:t>
            </a:fld>
            <a:endParaRPr lang="ru-RU" dirty="0"/>
          </a:p>
        </p:txBody>
      </p:sp>
      <p:pic>
        <p:nvPicPr>
          <p:cNvPr id="16" name="Рисунок 15"/>
          <p:cNvPicPr/>
          <p:nvPr/>
        </p:nvPicPr>
        <p:blipFill rotWithShape="1">
          <a:blip r:embed="rId3"/>
          <a:srcRect l="298" t="13993" r="60057" b="19417"/>
          <a:stretch/>
        </p:blipFill>
        <p:spPr>
          <a:xfrm>
            <a:off x="7061055" y="984872"/>
            <a:ext cx="5073694" cy="5343123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605554" y="2325189"/>
            <a:ext cx="1985555" cy="2960914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6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 rotWithShape="1">
          <a:blip r:embed="rId2"/>
          <a:srcRect t="86528" b="5541"/>
          <a:stretch/>
        </p:blipFill>
        <p:spPr>
          <a:xfrm>
            <a:off x="99587" y="4507970"/>
            <a:ext cx="12019986" cy="544286"/>
          </a:xfrm>
          <a:prstGeom prst="rect">
            <a:avLst/>
          </a:prstGeom>
          <a:ln w="19050">
            <a:noFill/>
          </a:ln>
        </p:spPr>
      </p:pic>
      <p:pic>
        <p:nvPicPr>
          <p:cNvPr id="24" name="Рисунок 23"/>
          <p:cNvPicPr/>
          <p:nvPr/>
        </p:nvPicPr>
        <p:blipFill rotWithShape="1">
          <a:blip r:embed="rId2"/>
          <a:srcRect t="13456" b="45194"/>
          <a:stretch/>
        </p:blipFill>
        <p:spPr>
          <a:xfrm>
            <a:off x="99587" y="1670356"/>
            <a:ext cx="12019986" cy="2837614"/>
          </a:xfrm>
          <a:prstGeom prst="rect">
            <a:avLst/>
          </a:prstGeom>
          <a:ln w="19050">
            <a:noFill/>
          </a:ln>
        </p:spPr>
      </p:pic>
      <p:sp>
        <p:nvSpPr>
          <p:cNvPr id="10" name="Овал 9"/>
          <p:cNvSpPr/>
          <p:nvPr/>
        </p:nvSpPr>
        <p:spPr>
          <a:xfrm>
            <a:off x="10154345" y="4668516"/>
            <a:ext cx="496864" cy="223193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56932" y="4859174"/>
            <a:ext cx="804804" cy="2105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934664" y="2983421"/>
            <a:ext cx="769101" cy="445132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76373" y="6338594"/>
            <a:ext cx="2743200" cy="365125"/>
          </a:xfrm>
        </p:spPr>
        <p:txBody>
          <a:bodyPr/>
          <a:lstStyle/>
          <a:p>
            <a:fld id="{61D34241-C74C-42F1-A425-E76DFB1DB0E6}" type="slidenum">
              <a:rPr lang="ru-RU" smtClean="0"/>
              <a:t>12</a:t>
            </a:fld>
            <a:endParaRPr lang="ru-RU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99587" y="92574"/>
            <a:ext cx="4454995" cy="776557"/>
            <a:chOff x="99587" y="92574"/>
            <a:chExt cx="4454995" cy="776557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96"/>
            <a:stretch/>
          </p:blipFill>
          <p:spPr>
            <a:xfrm>
              <a:off x="99587" y="92574"/>
              <a:ext cx="742385" cy="776557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 bwMode="auto">
            <a:xfrm>
              <a:off x="733374" y="235368"/>
              <a:ext cx="3821208" cy="454180"/>
            </a:xfrm>
            <a:prstGeom prst="rect">
              <a:avLst/>
            </a:prstGeom>
            <a:noFill/>
          </p:spPr>
          <p:txBody>
            <a:bodyPr wrap="square" lIns="144987" tIns="72494" rIns="144987" bIns="72494">
              <a:spAutoFit/>
            </a:bodyPr>
            <a:lstStyle/>
            <a:p>
              <a:pPr>
                <a:defRPr/>
              </a:pPr>
              <a:r>
                <a:rPr lang="ru-RU" sz="1000" b="1" dirty="0" smtClean="0">
                  <a:solidFill>
                    <a:srgbClr val="11437F"/>
                  </a:solidFill>
                </a:rPr>
                <a:t>УПРАВЛЕНИЕ ФЕДЕРАЛЬНОГО КАЗНАЧЕЙСТВА</a:t>
              </a:r>
              <a:br>
                <a:rPr lang="ru-RU" sz="1000" b="1" dirty="0" smtClean="0">
                  <a:solidFill>
                    <a:srgbClr val="11437F"/>
                  </a:solidFill>
                </a:rPr>
              </a:br>
              <a:r>
                <a:rPr lang="ru-RU" sz="1000" b="1" dirty="0" smtClean="0">
                  <a:solidFill>
                    <a:srgbClr val="11437F"/>
                  </a:solidFill>
                </a:rPr>
                <a:t>ПО САРАТОВСКОЙ ОБЛАСТИ</a:t>
              </a:r>
              <a:endParaRPr lang="id-ID" sz="1000" b="1" dirty="0">
                <a:solidFill>
                  <a:srgbClr val="11437F"/>
                </a:solidFill>
              </a:endParaRPr>
            </a:p>
          </p:txBody>
        </p:sp>
      </p:grp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7602582" y="235368"/>
            <a:ext cx="4354287" cy="612790"/>
          </a:xfrm>
        </p:spPr>
        <p:txBody>
          <a:bodyPr>
            <a:normAutofit/>
          </a:bodyPr>
          <a:lstStyle/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Отбор списка Сведений о ДО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9587" y="1670356"/>
            <a:ext cx="12019986" cy="3399318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-1341908" y="624511"/>
            <a:ext cx="13533908" cy="6169365"/>
            <a:chOff x="-1341908" y="624511"/>
            <a:chExt cx="13533908" cy="6169365"/>
          </a:xfrm>
        </p:grpSpPr>
        <p:sp>
          <p:nvSpPr>
            <p:cNvPr id="26" name="object 2"/>
            <p:cNvSpPr/>
            <p:nvPr/>
          </p:nvSpPr>
          <p:spPr>
            <a:xfrm flipV="1">
              <a:off x="0" y="624511"/>
              <a:ext cx="12192000" cy="265144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8"/>
            <p:cNvSpPr/>
            <p:nvPr/>
          </p:nvSpPr>
          <p:spPr>
            <a:xfrm>
              <a:off x="0" y="6401698"/>
              <a:ext cx="12163486" cy="45719"/>
            </a:xfrm>
            <a:custGeom>
              <a:avLst/>
              <a:gdLst/>
              <a:ahLst/>
              <a:cxnLst/>
              <a:rect l="l" t="t" r="r" b="b"/>
              <a:pathLst>
                <a:path w="5752465">
                  <a:moveTo>
                    <a:pt x="0" y="0"/>
                  </a:moveTo>
                  <a:lnTo>
                    <a:pt x="5751940" y="0"/>
                  </a:lnTo>
                </a:path>
              </a:pathLst>
            </a:custGeom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-1341908" y="6447417"/>
              <a:ext cx="3625374" cy="346459"/>
            </a:xfrm>
            <a:prstGeom prst="rect">
              <a:avLst/>
            </a:prstGeom>
            <a:noFill/>
          </p:spPr>
          <p:txBody>
            <a:bodyPr wrap="square" lIns="144987" tIns="72494" rIns="144987" bIns="72494" rtlCol="0">
              <a:spAutoFit/>
            </a:bodyPr>
            <a:lstStyle/>
            <a:p>
              <a:pPr algn="r"/>
              <a:r>
                <a:rPr lang="ru-RU" sz="1300" dirty="0">
                  <a:solidFill>
                    <a:srgbClr val="11437F"/>
                  </a:solidFill>
                </a:rPr>
                <a:t> г. Саратов, </a:t>
              </a:r>
              <a:r>
                <a:rPr lang="ru-RU" sz="1300" dirty="0" smtClean="0">
                  <a:solidFill>
                    <a:srgbClr val="11437F"/>
                  </a:solidFill>
                </a:rPr>
                <a:t>февраль 2024 </a:t>
              </a:r>
              <a:r>
                <a:rPr lang="ru-RU" sz="1300" dirty="0">
                  <a:solidFill>
                    <a:srgbClr val="11437F"/>
                  </a:solidFill>
                </a:rPr>
                <a:t>года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192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3"/>
          <p:cNvPicPr>
            <a:picLocks noChangeAspect="1"/>
          </p:cNvPicPr>
          <p:nvPr/>
        </p:nvPicPr>
        <p:blipFill rotWithShape="1">
          <a:blip r:embed="rId2"/>
          <a:srcRect l="518" t="415" r="-76" b="26145"/>
          <a:stretch/>
        </p:blipFill>
        <p:spPr>
          <a:xfrm>
            <a:off x="99587" y="3230879"/>
            <a:ext cx="12019986" cy="3535681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3"/>
          <a:srcRect l="-74" t="27305" r="74" b="40540"/>
          <a:stretch/>
        </p:blipFill>
        <p:spPr>
          <a:xfrm>
            <a:off x="99587" y="878875"/>
            <a:ext cx="12019986" cy="2062308"/>
          </a:xfrm>
          <a:prstGeom prst="rect">
            <a:avLst/>
          </a:prstGeom>
          <a:ln w="19050">
            <a:noFill/>
          </a:ln>
        </p:spPr>
      </p:pic>
      <p:pic>
        <p:nvPicPr>
          <p:cNvPr id="17" name="Объект 3"/>
          <p:cNvPicPr>
            <a:picLocks/>
          </p:cNvPicPr>
          <p:nvPr/>
        </p:nvPicPr>
        <p:blipFill rotWithShape="1">
          <a:blip r:embed="rId3"/>
          <a:srcRect l="-74" t="85932" r="74" b="5059"/>
          <a:stretch/>
        </p:blipFill>
        <p:spPr>
          <a:xfrm>
            <a:off x="71218" y="2631066"/>
            <a:ext cx="12048356" cy="577802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10118700" y="2855908"/>
            <a:ext cx="501014" cy="206682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11518" y="3018874"/>
            <a:ext cx="811524" cy="206682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915803" y="1221395"/>
            <a:ext cx="775523" cy="437058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0091040" y="6588807"/>
            <a:ext cx="927027" cy="204453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92492" y="6321176"/>
            <a:ext cx="2727081" cy="358503"/>
          </a:xfrm>
        </p:spPr>
        <p:txBody>
          <a:bodyPr/>
          <a:lstStyle/>
          <a:p>
            <a:fld id="{61D34241-C74C-42F1-A425-E76DFB1DB0E6}" type="slidenum">
              <a:rPr lang="ru-RU" smtClean="0"/>
              <a:t>13</a:t>
            </a:fld>
            <a:endParaRPr lang="ru-RU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0" y="66448"/>
            <a:ext cx="12192000" cy="797081"/>
            <a:chOff x="0" y="92574"/>
            <a:chExt cx="12192000" cy="797081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96"/>
            <a:stretch/>
          </p:blipFill>
          <p:spPr>
            <a:xfrm>
              <a:off x="99587" y="92574"/>
              <a:ext cx="742385" cy="776557"/>
            </a:xfrm>
            <a:prstGeom prst="rect">
              <a:avLst/>
            </a:prstGeom>
          </p:spPr>
        </p:pic>
        <p:sp>
          <p:nvSpPr>
            <p:cNvPr id="22" name="object 2"/>
            <p:cNvSpPr/>
            <p:nvPr/>
          </p:nvSpPr>
          <p:spPr>
            <a:xfrm flipV="1">
              <a:off x="0" y="624511"/>
              <a:ext cx="12192000" cy="265144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TextBox 22"/>
            <p:cNvSpPr txBox="1"/>
            <p:nvPr/>
          </p:nvSpPr>
          <p:spPr bwMode="auto">
            <a:xfrm>
              <a:off x="733374" y="235368"/>
              <a:ext cx="3821208" cy="454180"/>
            </a:xfrm>
            <a:prstGeom prst="rect">
              <a:avLst/>
            </a:prstGeom>
            <a:noFill/>
          </p:spPr>
          <p:txBody>
            <a:bodyPr wrap="square" lIns="144987" tIns="72494" rIns="144987" bIns="72494">
              <a:spAutoFit/>
            </a:bodyPr>
            <a:lstStyle/>
            <a:p>
              <a:pPr>
                <a:defRPr/>
              </a:pPr>
              <a:r>
                <a:rPr lang="ru-RU" sz="1000" b="1" dirty="0" smtClean="0">
                  <a:solidFill>
                    <a:srgbClr val="11437F"/>
                  </a:solidFill>
                </a:rPr>
                <a:t>УПРАВЛЕНИЕ ФЕДЕРАЛЬНОГО КАЗНАЧЕЙСТВА</a:t>
              </a:r>
              <a:br>
                <a:rPr lang="ru-RU" sz="1000" b="1" dirty="0" smtClean="0">
                  <a:solidFill>
                    <a:srgbClr val="11437F"/>
                  </a:solidFill>
                </a:rPr>
              </a:br>
              <a:r>
                <a:rPr lang="ru-RU" sz="1000" b="1" dirty="0" smtClean="0">
                  <a:solidFill>
                    <a:srgbClr val="11437F"/>
                  </a:solidFill>
                </a:rPr>
                <a:t>ПО САРАТОВСКОЙ ОБЛАСТИ</a:t>
              </a:r>
              <a:endParaRPr lang="id-ID" sz="1000" b="1" dirty="0">
                <a:solidFill>
                  <a:srgbClr val="11437F"/>
                </a:solidFill>
              </a:endParaRPr>
            </a:p>
          </p:txBody>
        </p:sp>
      </p:grpSp>
      <p:sp>
        <p:nvSpPr>
          <p:cNvPr id="28" name="Заголовок 1"/>
          <p:cNvSpPr txBox="1">
            <a:spLocks/>
          </p:cNvSpPr>
          <p:nvPr/>
        </p:nvSpPr>
        <p:spPr>
          <a:xfrm>
            <a:off x="1676400" y="277949"/>
            <a:ext cx="10515600" cy="542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Сверка с </a:t>
            </a:r>
            <a:r>
              <a:rPr lang="ru-RU" sz="2600" b="1" dirty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ж</a:t>
            </a:r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урналом операций – данные корректны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9587" y="846111"/>
            <a:ext cx="12019986" cy="2330381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3"/>
          <p:cNvPicPr>
            <a:picLocks/>
          </p:cNvPicPr>
          <p:nvPr/>
        </p:nvPicPr>
        <p:blipFill rotWithShape="1">
          <a:blip r:embed="rId2"/>
          <a:srcRect t="86321" b="5180"/>
          <a:stretch/>
        </p:blipFill>
        <p:spPr>
          <a:xfrm>
            <a:off x="99584" y="3096285"/>
            <a:ext cx="12031455" cy="579423"/>
          </a:xfrm>
          <a:prstGeom prst="rect">
            <a:avLst/>
          </a:prstGeom>
        </p:spPr>
      </p:pic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t="13544" b="50068"/>
          <a:stretch/>
        </p:blipFill>
        <p:spPr>
          <a:xfrm>
            <a:off x="99586" y="697118"/>
            <a:ext cx="12031454" cy="248065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10114228" y="3268302"/>
            <a:ext cx="550753" cy="22633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51989" y="3449371"/>
            <a:ext cx="816321" cy="226337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956488" y="1954037"/>
            <a:ext cx="647581" cy="445132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Объект 3"/>
          <p:cNvPicPr>
            <a:picLocks noChangeAspect="1"/>
          </p:cNvPicPr>
          <p:nvPr/>
        </p:nvPicPr>
        <p:blipFill rotWithShape="1">
          <a:blip r:embed="rId3"/>
          <a:srcRect t="49" b="26129"/>
          <a:stretch/>
        </p:blipFill>
        <p:spPr>
          <a:xfrm>
            <a:off x="99586" y="3675708"/>
            <a:ext cx="12031453" cy="3155133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15" name="Овал 14"/>
          <p:cNvSpPr/>
          <p:nvPr/>
        </p:nvSpPr>
        <p:spPr>
          <a:xfrm>
            <a:off x="10256821" y="6667529"/>
            <a:ext cx="816321" cy="17202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8800" y="6379705"/>
            <a:ext cx="2743200" cy="365125"/>
          </a:xfrm>
        </p:spPr>
        <p:txBody>
          <a:bodyPr/>
          <a:lstStyle/>
          <a:p>
            <a:fld id="{61D34241-C74C-42F1-A425-E76DFB1DB0E6}" type="slidenum">
              <a:rPr lang="ru-RU" smtClean="0"/>
              <a:t>14</a:t>
            </a:fld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9866768" y="1831814"/>
            <a:ext cx="627062" cy="71221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0" y="37998"/>
            <a:ext cx="12192000" cy="851657"/>
            <a:chOff x="0" y="37998"/>
            <a:chExt cx="12192000" cy="851657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96"/>
            <a:stretch/>
          </p:blipFill>
          <p:spPr>
            <a:xfrm>
              <a:off x="99587" y="37998"/>
              <a:ext cx="633787" cy="662960"/>
            </a:xfrm>
            <a:prstGeom prst="rect">
              <a:avLst/>
            </a:prstGeom>
          </p:spPr>
        </p:pic>
        <p:sp>
          <p:nvSpPr>
            <p:cNvPr id="20" name="object 2"/>
            <p:cNvSpPr/>
            <p:nvPr/>
          </p:nvSpPr>
          <p:spPr>
            <a:xfrm flipV="1">
              <a:off x="0" y="624511"/>
              <a:ext cx="12192000" cy="265144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588518" y="117711"/>
              <a:ext cx="3821208" cy="454180"/>
            </a:xfrm>
            <a:prstGeom prst="rect">
              <a:avLst/>
            </a:prstGeom>
            <a:noFill/>
          </p:spPr>
          <p:txBody>
            <a:bodyPr wrap="square" lIns="144987" tIns="72494" rIns="144987" bIns="72494">
              <a:spAutoFit/>
            </a:bodyPr>
            <a:lstStyle/>
            <a:p>
              <a:pPr>
                <a:defRPr/>
              </a:pPr>
              <a:r>
                <a:rPr lang="ru-RU" sz="1000" b="1" dirty="0" smtClean="0">
                  <a:solidFill>
                    <a:srgbClr val="11437F"/>
                  </a:solidFill>
                </a:rPr>
                <a:t>УПРАВЛЕНИЕ ФЕДЕРАЛЬНОГО КАЗНАЧЕЙСТВА</a:t>
              </a:r>
              <a:br>
                <a:rPr lang="ru-RU" sz="1000" b="1" dirty="0" smtClean="0">
                  <a:solidFill>
                    <a:srgbClr val="11437F"/>
                  </a:solidFill>
                </a:rPr>
              </a:br>
              <a:r>
                <a:rPr lang="ru-RU" sz="1000" b="1" dirty="0" smtClean="0">
                  <a:solidFill>
                    <a:srgbClr val="11437F"/>
                  </a:solidFill>
                </a:rPr>
                <a:t>ПО САРАТОВСКОЙ ОБЛАСТИ</a:t>
              </a:r>
              <a:endParaRPr lang="id-ID" sz="1000" b="1" dirty="0">
                <a:solidFill>
                  <a:srgbClr val="11437F"/>
                </a:solidFill>
              </a:endParaRPr>
            </a:p>
          </p:txBody>
        </p:sp>
      </p:grp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4180114" y="126572"/>
            <a:ext cx="8011886" cy="535853"/>
          </a:xfrm>
        </p:spPr>
        <p:txBody>
          <a:bodyPr>
            <a:normAutofit/>
          </a:bodyPr>
          <a:lstStyle/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Сверка с журналом операций – данные не корректны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9585" y="697118"/>
            <a:ext cx="12031454" cy="297859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01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/>
          <p:nvPr/>
        </p:nvPicPr>
        <p:blipFill rotWithShape="1">
          <a:blip r:embed="rId2"/>
          <a:srcRect t="87638" b="7826"/>
          <a:stretch/>
        </p:blipFill>
        <p:spPr bwMode="auto">
          <a:xfrm>
            <a:off x="78376" y="5301057"/>
            <a:ext cx="12044968" cy="3631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3"/>
          <a:srcRect t="86733" b="7591"/>
          <a:stretch/>
        </p:blipFill>
        <p:spPr>
          <a:xfrm>
            <a:off x="78376" y="3097619"/>
            <a:ext cx="12044968" cy="389301"/>
          </a:xfrm>
          <a:prstGeom prst="rect">
            <a:avLst/>
          </a:prstGeom>
        </p:spPr>
      </p:pic>
      <p:pic>
        <p:nvPicPr>
          <p:cNvPr id="5" name="Объект 3"/>
          <p:cNvPicPr>
            <a:picLocks/>
          </p:cNvPicPr>
          <p:nvPr/>
        </p:nvPicPr>
        <p:blipFill rotWithShape="1">
          <a:blip r:embed="rId3"/>
          <a:srcRect t="15468" b="49549"/>
          <a:stretch/>
        </p:blipFill>
        <p:spPr>
          <a:xfrm>
            <a:off x="78376" y="698452"/>
            <a:ext cx="12044968" cy="2399167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 rotWithShape="1">
          <a:blip r:embed="rId2"/>
          <a:srcRect t="13861" b="51947"/>
          <a:stretch/>
        </p:blipFill>
        <p:spPr>
          <a:xfrm>
            <a:off x="78376" y="3565301"/>
            <a:ext cx="12044968" cy="1736750"/>
          </a:xfrm>
          <a:prstGeom prst="rect">
            <a:avLst/>
          </a:prstGeom>
        </p:spPr>
      </p:pic>
      <p:sp>
        <p:nvSpPr>
          <p:cNvPr id="13" name="Овал 12"/>
          <p:cNvSpPr/>
          <p:nvPr/>
        </p:nvSpPr>
        <p:spPr>
          <a:xfrm>
            <a:off x="7455114" y="3248875"/>
            <a:ext cx="715543" cy="245953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1228901" y="5424632"/>
            <a:ext cx="715543" cy="245953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356101" y="5928652"/>
            <a:ext cx="11461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Анализируем </a:t>
            </a:r>
            <a:r>
              <a:rPr lang="ru-RU" dirty="0" smtClean="0"/>
              <a:t>данные, </a:t>
            </a:r>
            <a:r>
              <a:rPr lang="ru-RU" dirty="0" smtClean="0"/>
              <a:t>полученные </a:t>
            </a:r>
            <a:r>
              <a:rPr lang="ru-RU" dirty="0" smtClean="0"/>
              <a:t>в результате выборки, с показателями журнала операций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7817356" y="1898035"/>
            <a:ext cx="733433" cy="398352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8458643" y="4481352"/>
            <a:ext cx="733433" cy="422496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41702" y="5823991"/>
            <a:ext cx="11890486" cy="748346"/>
          </a:xfrm>
          <a:prstGeom prst="roundRect">
            <a:avLst>
              <a:gd name="adj" fmla="val 3010"/>
            </a:avLst>
          </a:prstGeom>
          <a:noFill/>
          <a:ln w="19050">
            <a:solidFill>
              <a:srgbClr val="0070C0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82580" algn="just"/>
            <a:endParaRPr lang="ru-RU" sz="8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80144" y="6451390"/>
            <a:ext cx="2743200" cy="365125"/>
          </a:xfrm>
        </p:spPr>
        <p:txBody>
          <a:bodyPr/>
          <a:lstStyle/>
          <a:p>
            <a:fld id="{61D34241-C74C-42F1-A425-E76DFB1DB0E6}" type="slidenum">
              <a:rPr lang="ru-RU" smtClean="0"/>
              <a:t>15</a:t>
            </a:fld>
            <a:endParaRPr lang="ru-RU" dirty="0"/>
          </a:p>
        </p:txBody>
      </p:sp>
      <p:grpSp>
        <p:nvGrpSpPr>
          <p:cNvPr id="25" name="Группа 24"/>
          <p:cNvGrpSpPr/>
          <p:nvPr/>
        </p:nvGrpSpPr>
        <p:grpSpPr>
          <a:xfrm>
            <a:off x="78376" y="37999"/>
            <a:ext cx="12113623" cy="547806"/>
            <a:chOff x="0" y="37998"/>
            <a:chExt cx="12192000" cy="851657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96"/>
            <a:stretch/>
          </p:blipFill>
          <p:spPr>
            <a:xfrm>
              <a:off x="0" y="37998"/>
              <a:ext cx="674901" cy="813732"/>
            </a:xfrm>
            <a:prstGeom prst="rect">
              <a:avLst/>
            </a:prstGeom>
          </p:spPr>
        </p:pic>
        <p:sp>
          <p:nvSpPr>
            <p:cNvPr id="28" name="object 2"/>
            <p:cNvSpPr/>
            <p:nvPr/>
          </p:nvSpPr>
          <p:spPr>
            <a:xfrm flipV="1">
              <a:off x="0" y="624511"/>
              <a:ext cx="12192000" cy="265144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588518" y="117711"/>
              <a:ext cx="3821208" cy="454180"/>
            </a:xfrm>
            <a:prstGeom prst="rect">
              <a:avLst/>
            </a:prstGeom>
            <a:noFill/>
          </p:spPr>
          <p:txBody>
            <a:bodyPr wrap="square" lIns="144987" tIns="72494" rIns="144987" bIns="72494">
              <a:spAutoFit/>
            </a:bodyPr>
            <a:lstStyle/>
            <a:p>
              <a:pPr>
                <a:defRPr/>
              </a:pPr>
              <a:r>
                <a:rPr lang="ru-RU" sz="1000" b="1" dirty="0" smtClean="0">
                  <a:solidFill>
                    <a:srgbClr val="11437F"/>
                  </a:solidFill>
                </a:rPr>
                <a:t>УПРАВЛЕНИЕ ФЕДЕРАЛЬНОГО КАЗНАЧЕЙСТВА</a:t>
              </a:r>
              <a:br>
                <a:rPr lang="ru-RU" sz="1000" b="1" dirty="0" smtClean="0">
                  <a:solidFill>
                    <a:srgbClr val="11437F"/>
                  </a:solidFill>
                </a:rPr>
              </a:br>
              <a:r>
                <a:rPr lang="ru-RU" sz="1000" b="1" dirty="0" smtClean="0">
                  <a:solidFill>
                    <a:srgbClr val="11437F"/>
                  </a:solidFill>
                </a:rPr>
                <a:t>ПО САРАТОВСКОЙ ОБЛАСТИ</a:t>
              </a:r>
              <a:endParaRPr lang="id-ID" sz="1000" b="1" dirty="0">
                <a:solidFill>
                  <a:srgbClr val="11437F"/>
                </a:solidFill>
              </a:endParaRPr>
            </a:p>
          </p:txBody>
        </p:sp>
      </p:grpSp>
      <p:sp>
        <p:nvSpPr>
          <p:cNvPr id="31" name="Заголовок 1"/>
          <p:cNvSpPr txBox="1">
            <a:spLocks/>
          </p:cNvSpPr>
          <p:nvPr/>
        </p:nvSpPr>
        <p:spPr>
          <a:xfrm>
            <a:off x="1685448" y="89271"/>
            <a:ext cx="10515600" cy="720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Анализ списковой формы ДО с журналом операций 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8376" y="698452"/>
            <a:ext cx="12044968" cy="2788468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8039" y="3573209"/>
            <a:ext cx="12045305" cy="209098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68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/>
          <a:srcRect t="13474" b="54030"/>
          <a:stretch/>
        </p:blipFill>
        <p:spPr>
          <a:xfrm>
            <a:off x="99587" y="933200"/>
            <a:ext cx="11996619" cy="2227154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l="13812" t="30738" r="13491" b="47775"/>
          <a:stretch/>
        </p:blipFill>
        <p:spPr>
          <a:xfrm>
            <a:off x="99587" y="3468076"/>
            <a:ext cx="11996619" cy="1158842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13961" t="31023" r="13638" b="52386"/>
          <a:stretch/>
        </p:blipFill>
        <p:spPr>
          <a:xfrm>
            <a:off x="99587" y="4973377"/>
            <a:ext cx="11996619" cy="1403287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20286" y="6424557"/>
            <a:ext cx="2743200" cy="365125"/>
          </a:xfrm>
        </p:spPr>
        <p:txBody>
          <a:bodyPr/>
          <a:lstStyle/>
          <a:p>
            <a:fld id="{61D34241-C74C-42F1-A425-E76DFB1DB0E6}" type="slidenum">
              <a:rPr lang="ru-RU" smtClean="0"/>
              <a:t>16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-1341908" y="92574"/>
            <a:ext cx="13533908" cy="6701302"/>
            <a:chOff x="-1341908" y="92574"/>
            <a:chExt cx="13533908" cy="6701302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96"/>
            <a:stretch/>
          </p:blipFill>
          <p:spPr>
            <a:xfrm>
              <a:off x="99587" y="92574"/>
              <a:ext cx="742385" cy="776557"/>
            </a:xfrm>
            <a:prstGeom prst="rect">
              <a:avLst/>
            </a:prstGeom>
          </p:spPr>
        </p:pic>
        <p:sp>
          <p:nvSpPr>
            <p:cNvPr id="9" name="object 2"/>
            <p:cNvSpPr/>
            <p:nvPr/>
          </p:nvSpPr>
          <p:spPr>
            <a:xfrm flipV="1">
              <a:off x="0" y="624511"/>
              <a:ext cx="12192000" cy="265144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733374" y="190103"/>
              <a:ext cx="3821208" cy="454180"/>
            </a:xfrm>
            <a:prstGeom prst="rect">
              <a:avLst/>
            </a:prstGeom>
            <a:noFill/>
          </p:spPr>
          <p:txBody>
            <a:bodyPr wrap="square" lIns="144987" tIns="72494" rIns="144987" bIns="72494">
              <a:spAutoFit/>
            </a:bodyPr>
            <a:lstStyle/>
            <a:p>
              <a:pPr>
                <a:defRPr/>
              </a:pPr>
              <a:r>
                <a:rPr lang="ru-RU" sz="1000" b="1" dirty="0" smtClean="0">
                  <a:solidFill>
                    <a:srgbClr val="11437F"/>
                  </a:solidFill>
                </a:rPr>
                <a:t>УПРАВЛЕНИЕ ФЕДЕРАЛЬНОГО КАЗНАЧЕЙСТВА</a:t>
              </a:r>
              <a:br>
                <a:rPr lang="ru-RU" sz="1000" b="1" dirty="0" smtClean="0">
                  <a:solidFill>
                    <a:srgbClr val="11437F"/>
                  </a:solidFill>
                </a:rPr>
              </a:br>
              <a:r>
                <a:rPr lang="ru-RU" sz="1000" b="1" dirty="0" smtClean="0">
                  <a:solidFill>
                    <a:srgbClr val="11437F"/>
                  </a:solidFill>
                </a:rPr>
                <a:t>ПО САРАТОВСКОЙ ОБЛАСТИ</a:t>
              </a:r>
              <a:endParaRPr lang="id-ID" sz="1000" b="1" dirty="0">
                <a:solidFill>
                  <a:srgbClr val="11437F"/>
                </a:solidFill>
              </a:endParaRPr>
            </a:p>
          </p:txBody>
        </p:sp>
        <p:sp>
          <p:nvSpPr>
            <p:cNvPr id="11" name="object 8"/>
            <p:cNvSpPr/>
            <p:nvPr/>
          </p:nvSpPr>
          <p:spPr>
            <a:xfrm>
              <a:off x="0" y="6401698"/>
              <a:ext cx="12163486" cy="45719"/>
            </a:xfrm>
            <a:custGeom>
              <a:avLst/>
              <a:gdLst/>
              <a:ahLst/>
              <a:cxnLst/>
              <a:rect l="l" t="t" r="r" b="b"/>
              <a:pathLst>
                <a:path w="5752465">
                  <a:moveTo>
                    <a:pt x="0" y="0"/>
                  </a:moveTo>
                  <a:lnTo>
                    <a:pt x="5751940" y="0"/>
                  </a:lnTo>
                </a:path>
              </a:pathLst>
            </a:custGeom>
            <a:ln w="9525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-1341908" y="6447417"/>
              <a:ext cx="3625374" cy="346459"/>
            </a:xfrm>
            <a:prstGeom prst="rect">
              <a:avLst/>
            </a:prstGeom>
            <a:noFill/>
          </p:spPr>
          <p:txBody>
            <a:bodyPr wrap="square" lIns="144987" tIns="72494" rIns="144987" bIns="72494" rtlCol="0">
              <a:spAutoFit/>
            </a:bodyPr>
            <a:lstStyle/>
            <a:p>
              <a:pPr algn="r"/>
              <a:r>
                <a:rPr lang="ru-RU" sz="1300" dirty="0">
                  <a:solidFill>
                    <a:srgbClr val="11437F"/>
                  </a:solidFill>
                </a:rPr>
                <a:t> г. Саратов, </a:t>
              </a:r>
              <a:r>
                <a:rPr lang="ru-RU" sz="1300" dirty="0" smtClean="0">
                  <a:solidFill>
                    <a:srgbClr val="11437F"/>
                  </a:solidFill>
                </a:rPr>
                <a:t>февраль 2024 </a:t>
              </a:r>
              <a:r>
                <a:rPr lang="ru-RU" sz="1300" dirty="0">
                  <a:solidFill>
                    <a:srgbClr val="11437F"/>
                  </a:solidFill>
                </a:rPr>
                <a:t>года</a:t>
              </a:r>
            </a:p>
          </p:txBody>
        </p:sp>
      </p:grp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1475759" y="464151"/>
            <a:ext cx="10716241" cy="542231"/>
          </a:xfrm>
        </p:spPr>
        <p:txBody>
          <a:bodyPr>
            <a:noAutofit/>
          </a:bodyPr>
          <a:lstStyle/>
          <a:p>
            <a:pPr algn="r"/>
            <a:r>
              <a:rPr lang="ru-RU" sz="2600" b="1" dirty="0" smtClean="0">
                <a:solidFill>
                  <a:srgbClr val="11437F"/>
                </a:solidFill>
                <a:latin typeface="+mn-lt"/>
                <a:ea typeface="+mn-ea"/>
                <a:cs typeface="Arial" panose="020B0604020202020204" pitchFamily="34" charset="0"/>
              </a:rPr>
              <a:t>Сведение о денежном обязательстве с отсутствующей проводкой </a:t>
            </a:r>
            <a:endParaRPr lang="ru-RU" sz="2600" b="1" dirty="0">
              <a:solidFill>
                <a:srgbClr val="11437F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09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80754" y="1439501"/>
            <a:ext cx="6835990" cy="2074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/>
            <a:r>
              <a:rPr lang="ru-RU" sz="3600" dirty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Спасибо за </a:t>
            </a:r>
            <a:r>
              <a:rPr lang="ru-RU" sz="36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внимание!</a:t>
            </a:r>
            <a:endParaRPr lang="ru-RU" sz="36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754" y="3847637"/>
            <a:ext cx="5375267" cy="661617"/>
          </a:xfrm>
          <a:prstGeom prst="rect">
            <a:avLst/>
          </a:prstGeom>
          <a:noFill/>
        </p:spPr>
        <p:txBody>
          <a:bodyPr wrap="square" lIns="45627" tIns="22809" rIns="45627" bIns="22809" rtlCol="0">
            <a:spAutoFit/>
          </a:bodyPr>
          <a:lstStyle/>
          <a:p>
            <a:pPr algn="l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Управление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Федерального казначейства по Саратовской области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3832" y="6367790"/>
            <a:ext cx="3714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2024 </a:t>
            </a: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год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79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454</Words>
  <Application>Microsoft Office PowerPoint</Application>
  <PresentationFormat>Широкоэкранный</PresentationFormat>
  <Paragraphs>104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Helvetica Neue Medium</vt:lpstr>
      <vt:lpstr>Segoe UI Black</vt:lpstr>
      <vt:lpstr>Segoe UI Historic</vt:lpstr>
      <vt:lpstr>Segoe UI Light</vt:lpstr>
      <vt:lpstr>Тема Office</vt:lpstr>
      <vt:lpstr>Презентация PowerPoint</vt:lpstr>
      <vt:lpstr>Доработка списковых форм БО и ДО</vt:lpstr>
      <vt:lpstr>Настройка списковой формы Сведения о БО</vt:lpstr>
      <vt:lpstr>Отбор списка Сведений о БО</vt:lpstr>
      <vt:lpstr>Сверка с журналом операций – данные корректны</vt:lpstr>
      <vt:lpstr>Сверка с журналом операций – данные не корректны</vt:lpstr>
      <vt:lpstr>Формирование файла для проведения выверки БО</vt:lpstr>
      <vt:lpstr>Анализ полученного списка с журналом операций </vt:lpstr>
      <vt:lpstr>Сверка файла для выверки с журналом операций</vt:lpstr>
      <vt:lpstr>Сведение о бюджетном обязательстве с отсутствующей проводкой</vt:lpstr>
      <vt:lpstr>Настройка списковой формы Сведения о ДО</vt:lpstr>
      <vt:lpstr>Отбор списка Сведений о ДО</vt:lpstr>
      <vt:lpstr>Презентация PowerPoint</vt:lpstr>
      <vt:lpstr>Сверка с журналом операций – данные не корректны</vt:lpstr>
      <vt:lpstr>Презентация PowerPoint</vt:lpstr>
      <vt:lpstr>Сведение о денежном обязательстве с отсутствующей проводкой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Дудуева Виктория Александровна</dc:creator>
  <cp:lastModifiedBy>Журина Юлия Александровна</cp:lastModifiedBy>
  <cp:revision>81</cp:revision>
  <cp:lastPrinted>2024-02-12T14:26:57Z</cp:lastPrinted>
  <dcterms:created xsi:type="dcterms:W3CDTF">2024-02-12T05:58:43Z</dcterms:created>
  <dcterms:modified xsi:type="dcterms:W3CDTF">2024-02-14T12:59:40Z</dcterms:modified>
</cp:coreProperties>
</file>