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 bookmarkIdSeed="5">
  <p:sldMasterIdLst>
    <p:sldMasterId id="2147483648" r:id="rId1"/>
  </p:sldMasterIdLst>
  <p:notesMasterIdLst>
    <p:notesMasterId r:id="rId14"/>
  </p:notesMasterIdLst>
  <p:sldIdLst>
    <p:sldId id="256" r:id="rId2"/>
    <p:sldId id="262" r:id="rId3"/>
    <p:sldId id="263" r:id="rId4"/>
    <p:sldId id="265" r:id="rId5"/>
    <p:sldId id="267" r:id="rId6"/>
    <p:sldId id="268" r:id="rId7"/>
    <p:sldId id="271" r:id="rId8"/>
    <p:sldId id="270" r:id="rId9"/>
    <p:sldId id="269" r:id="rId10"/>
    <p:sldId id="275" r:id="rId11"/>
    <p:sldId id="276" r:id="rId12"/>
    <p:sldId id="277" r:id="rId13"/>
  </p:sldIdLst>
  <p:sldSz cx="9144000" cy="5143500" type="screen16x9"/>
  <p:notesSz cx="9144000" cy="5143500"/>
  <p:defaultTextStyle>
    <a:defPPr>
      <a:defRPr lang="ru-RU"/>
    </a:defPPr>
    <a:lvl1pPr marL="0" algn="l" defTabSz="1449324">
      <a:defRPr sz="2850">
        <a:solidFill>
          <a:schemeClr val="tx1"/>
        </a:solidFill>
        <a:latin typeface="+mn-lt"/>
        <a:ea typeface="+mn-ea"/>
        <a:cs typeface="+mn-cs"/>
      </a:defRPr>
    </a:lvl1pPr>
    <a:lvl2pPr marL="724662" algn="l" defTabSz="1449324">
      <a:defRPr sz="2850">
        <a:solidFill>
          <a:schemeClr val="tx1"/>
        </a:solidFill>
        <a:latin typeface="+mn-lt"/>
        <a:ea typeface="+mn-ea"/>
        <a:cs typeface="+mn-cs"/>
      </a:defRPr>
    </a:lvl2pPr>
    <a:lvl3pPr marL="1449324" algn="l" defTabSz="1449324">
      <a:defRPr sz="2850">
        <a:solidFill>
          <a:schemeClr val="tx1"/>
        </a:solidFill>
        <a:latin typeface="+mn-lt"/>
        <a:ea typeface="+mn-ea"/>
        <a:cs typeface="+mn-cs"/>
      </a:defRPr>
    </a:lvl3pPr>
    <a:lvl4pPr marL="2173986" algn="l" defTabSz="1449324">
      <a:defRPr sz="2850">
        <a:solidFill>
          <a:schemeClr val="tx1"/>
        </a:solidFill>
        <a:latin typeface="+mn-lt"/>
        <a:ea typeface="+mn-ea"/>
        <a:cs typeface="+mn-cs"/>
      </a:defRPr>
    </a:lvl4pPr>
    <a:lvl5pPr marL="2898648" algn="l" defTabSz="1449324">
      <a:defRPr sz="2850">
        <a:solidFill>
          <a:schemeClr val="tx1"/>
        </a:solidFill>
        <a:latin typeface="+mn-lt"/>
        <a:ea typeface="+mn-ea"/>
        <a:cs typeface="+mn-cs"/>
      </a:defRPr>
    </a:lvl5pPr>
    <a:lvl6pPr marL="3623310" algn="l" defTabSz="1449324">
      <a:defRPr sz="2850">
        <a:solidFill>
          <a:schemeClr val="tx1"/>
        </a:solidFill>
        <a:latin typeface="+mn-lt"/>
        <a:ea typeface="+mn-ea"/>
        <a:cs typeface="+mn-cs"/>
      </a:defRPr>
    </a:lvl6pPr>
    <a:lvl7pPr marL="4347972" algn="l" defTabSz="1449324">
      <a:defRPr sz="2850">
        <a:solidFill>
          <a:schemeClr val="tx1"/>
        </a:solidFill>
        <a:latin typeface="+mn-lt"/>
        <a:ea typeface="+mn-ea"/>
        <a:cs typeface="+mn-cs"/>
      </a:defRPr>
    </a:lvl7pPr>
    <a:lvl8pPr marL="5072634" algn="l" defTabSz="1449324">
      <a:defRPr sz="2850">
        <a:solidFill>
          <a:schemeClr val="tx1"/>
        </a:solidFill>
        <a:latin typeface="+mn-lt"/>
        <a:ea typeface="+mn-ea"/>
        <a:cs typeface="+mn-cs"/>
      </a:defRPr>
    </a:lvl8pPr>
    <a:lvl9pPr marL="5797296" algn="l" defTabSz="1449324">
      <a:defRPr sz="285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565">
          <p15:clr>
            <a:srgbClr val="A4A3A4"/>
          </p15:clr>
        </p15:guide>
        <p15:guide id="2" pos="341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9E6B"/>
    <a:srgbClr val="33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93D81CF-94F2-401A-BA57-92F5A7B2D0C5}"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  <a:fill>
          <a:solidFill>
            <a:schemeClr val="dk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616DA210-FB5B-4158-B5E0-FEB733F419BA}" styleName="Light Style 3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dk1"/>
              </a:solidFill>
            </a:ln>
          </a:left>
          <a:right>
            <a:ln w="12700">
              <a:solidFill>
                <a:schemeClr val="dk1"/>
              </a:solidFill>
            </a:ln>
          </a:right>
          <a:top>
            <a:ln w="12700">
              <a:solidFill>
                <a:schemeClr val="dk1"/>
              </a:solidFill>
            </a:ln>
          </a:top>
          <a:bottom>
            <a:ln w="12700">
              <a:solidFill>
                <a:schemeClr val="dk1"/>
              </a:solidFill>
            </a:ln>
          </a:bottom>
          <a:insideH>
            <a:ln w="12700">
              <a:solidFill>
                <a:schemeClr val="dk1"/>
              </a:solidFill>
            </a:ln>
          </a:insideH>
          <a:insideV>
            <a:ln w="12700">
              <a:solidFill>
                <a:schemeClr val="dk1"/>
              </a:solidFill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dk1"/>
      </a:tcTxStyle>
      <a:tcStyle>
        <a:tcBdr/>
      </a:tcStyle>
    </a:lastCol>
    <a:firstCol>
      <a:tcTxStyle b="on">
        <a:fontRef idx="minor">
          <a:prstClr val="black"/>
        </a:fontRef>
        <a:schemeClr val="dk1"/>
      </a:tcTxStyle>
      <a:tcStyle>
        <a:tcBdr/>
      </a:tcStyle>
    </a:firstCol>
    <a:lastRow>
      <a:tcTxStyle b="on">
        <a:fontRef idx="minor">
          <a:prstClr val="black"/>
        </a:fontRef>
        <a:schemeClr val="dk1"/>
      </a:tcTxStyle>
      <a:tcStyle>
        <a:tcBdr>
          <a:top>
            <a:ln w="38100">
              <a:solidFill>
                <a:schemeClr val="dk1"/>
              </a:solidFill>
              <a:round/>
            </a:ln>
          </a:top>
        </a:tcBdr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dk1"/>
      </a:tcTxStyle>
      <a:tcStyle>
        <a:tcBdr>
          <a:bottom>
            <a:ln w="38100">
              <a:solidFill>
                <a:schemeClr val="dk1"/>
              </a:solidFill>
            </a:ln>
          </a:bottom>
        </a:tcBdr>
      </a:tcStyle>
    </a:firstRow>
    <a:neCell>
      <a:tcStyle>
        <a:tcBdr/>
      </a:tcStyle>
    </a:neCell>
    <a:nwCell>
      <a:tcStyle>
        <a:tcBdr/>
      </a:tcStyle>
    </a:nwCell>
  </a:tblStyle>
  <a:tblStyle styleId="{793D81CF-94F2-401A-BA57-92F5A7B2D0C5}" styleName="Medium Style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dk1"/>
              </a:solidFill>
            </a:ln>
          </a:left>
          <a:right>
            <a:ln w="12700">
              <a:solidFill>
                <a:schemeClr val="dk1"/>
              </a:solidFill>
            </a:ln>
          </a:right>
          <a:top>
            <a:ln w="12700">
              <a:solidFill>
                <a:schemeClr val="dk1"/>
              </a:solidFill>
            </a:ln>
          </a:top>
          <a:bottom>
            <a:ln w="12700">
              <a:solidFill>
                <a:schemeClr val="dk1"/>
              </a:solidFill>
            </a:ln>
          </a:bottom>
          <a:insideH>
            <a:ln w="12700">
              <a:solidFill>
                <a:schemeClr val="dk1"/>
              </a:solidFill>
            </a:ln>
          </a:insideH>
          <a:insideV>
            <a:ln w="12700"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band2V>
      <a:tcStyle>
        <a:tcBdr/>
        <a:fill>
          <a:solidFill>
            <a:schemeClr val="dk1">
              <a:tint val="20000"/>
            </a:schemeClr>
          </a:solidFill>
        </a:fill>
      </a:tcStyle>
    </a:band2V>
    <a:lastCol>
      <a:tcTxStyle b="on">
        <a:fontRef idx="minor">
          <a:prstClr val="black"/>
        </a:fontRef>
        <a:schemeClr val="dk1"/>
      </a:tcTxStyle>
      <a:tcStyle>
        <a:tcBdr/>
      </a:tcStyle>
    </a:lastCol>
    <a:firstCol>
      <a:tcTxStyle b="on">
        <a:fontRef idx="minor">
          <a:prstClr val="black"/>
        </a:fontRef>
        <a:schemeClr val="dk1"/>
      </a:tcTxStyle>
      <a:tcStyle>
        <a:tcBdr/>
      </a:tcStyle>
    </a:firstCol>
    <a:lastRow>
      <a:tcTxStyle b="on">
        <a:fontRef idx="minor">
          <a:prstClr val="black"/>
        </a:fontRef>
        <a:schemeClr val="dk1"/>
      </a:tcTxStyle>
      <a:tcStyle>
        <a:tcBdr>
          <a:top>
            <a:ln w="38100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FECB4D8-DB02-4DC6-A0A2-4F2EBAE1DC90}" styleName="Средний стиль 1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9DCAF9ED-07DC-4A11-8D7F-57B35C25682E}" styleName="Средний стиль 1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E171933-4619-4E11-9A3F-F7608DF75F80}" styleName="Средний стиль 1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FABFCF23-3B69-468F-B69F-88F6DE6A72F2}" styleName="Средний стиль 1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Средний стиль 1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44" d="100"/>
          <a:sy n="144" d="100"/>
        </p:scale>
        <p:origin x="654" y="114"/>
      </p:cViewPr>
      <p:guideLst>
        <p:guide orient="horz" pos="4565"/>
        <p:guide pos="341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753B32-3315-42BD-8530-DE8E6F2174AA}" type="datetimeFigureOut">
              <a:rPr lang="ru-RU" smtClean="0"/>
              <a:t>03.12.2024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80013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35E717-FD74-4799-A864-15441E59B2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78273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subTitle" idx="4"/>
          </p:nvPr>
        </p:nvSpPr>
        <p:spPr bwMode="auto">
          <a:xfrm>
            <a:off x="932365" y="1363884"/>
            <a:ext cx="6400801" cy="26832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50"/>
            </a:lvl1pPr>
          </a:lstStyle>
          <a:p>
            <a:pPr>
              <a:defRPr/>
            </a:pPr>
            <a:endParaRPr/>
          </a:p>
        </p:txBody>
      </p:sp>
      <p:sp>
        <p:nvSpPr>
          <p:cNvPr id="7" name="Holder 2"/>
          <p:cNvSpPr>
            <a:spLocks noGrp="1"/>
          </p:cNvSpPr>
          <p:nvPr>
            <p:ph type="title"/>
          </p:nvPr>
        </p:nvSpPr>
        <p:spPr bwMode="auto">
          <a:xfrm>
            <a:off x="4700822" y="35233"/>
            <a:ext cx="4342476" cy="268834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75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8" name="object 2"/>
          <p:cNvSpPr/>
          <p:nvPr userDrawn="1"/>
        </p:nvSpPr>
        <p:spPr bwMode="auto">
          <a:xfrm flipV="1">
            <a:off x="1" y="397588"/>
            <a:ext cx="9144000" cy="280834"/>
          </a:xfrm>
          <a:custGeom>
            <a:avLst/>
            <a:gdLst/>
            <a:ahLst/>
            <a:cxnLst/>
            <a:rect l="l" t="t" r="r" b="b"/>
            <a:pathLst>
              <a:path w="4416425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sz="2850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1ED8F2B-CA02-4EE0-BFF6-31021954785B}" type="datetime1">
              <a:rPr lang="en-US"/>
              <a:t>12/3/2024</a:t>
            </a:fld>
            <a:endParaRPr lang="en-US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F15528-21DE-4FAA-801E-634DDDAF4B2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 bwMode="auto"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 bwMode="auto"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8C7CED9-893E-4638-8591-0AD6D7407C8A}" type="datetime1">
              <a:rPr lang="en-US"/>
              <a:t>12/3/2024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 bwMode="auto">
          <a:xfrm>
            <a:off x="6940176" y="4795860"/>
            <a:ext cx="2103121" cy="268834"/>
          </a:xfrm>
        </p:spPr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B6F15528-21DE-4FAA-801E-634DDDAF4B2B}" type="slidenum">
              <a:rPr lang="ru-RU"/>
              <a:t>‹#›</a:t>
            </a:fld>
            <a:endParaRPr lang="ru-RU"/>
          </a:p>
        </p:txBody>
      </p:sp>
      <p:sp>
        <p:nvSpPr>
          <p:cNvPr id="6" name="Holder 2"/>
          <p:cNvSpPr>
            <a:spLocks noGrp="1"/>
          </p:cNvSpPr>
          <p:nvPr>
            <p:ph type="title"/>
          </p:nvPr>
        </p:nvSpPr>
        <p:spPr bwMode="auto">
          <a:xfrm>
            <a:off x="4700822" y="35233"/>
            <a:ext cx="4342476" cy="268834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75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7" name="object 2"/>
          <p:cNvSpPr/>
          <p:nvPr userDrawn="1"/>
        </p:nvSpPr>
        <p:spPr bwMode="auto">
          <a:xfrm flipV="1">
            <a:off x="1" y="397588"/>
            <a:ext cx="9144000" cy="280834"/>
          </a:xfrm>
          <a:custGeom>
            <a:avLst/>
            <a:gdLst/>
            <a:ahLst/>
            <a:cxnLst/>
            <a:rect l="l" t="t" r="r" b="b"/>
            <a:pathLst>
              <a:path w="4416425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sz="285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userDrawn="1">
  <p:cSld name="1_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>
          <a:xfrm>
            <a:off x="457200" y="4783458"/>
            <a:ext cx="2103120" cy="439079"/>
          </a:xfrm>
        </p:spPr>
        <p:txBody>
          <a:bodyPr/>
          <a:lstStyle/>
          <a:p>
            <a:pPr>
              <a:defRPr/>
            </a:pPr>
            <a:fld id="{CB02B748-B792-4A35-B86F-4B94EC32926C}" type="datetime1">
              <a:rPr lang="en-US"/>
              <a:t>12/3/2024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>
          <a:xfrm>
            <a:off x="3108960" y="4783465"/>
            <a:ext cx="2926080" cy="439079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>
          <a:xfrm>
            <a:off x="6583680" y="4783465"/>
            <a:ext cx="2103120" cy="268856"/>
          </a:xfrm>
        </p:spPr>
        <p:txBody>
          <a:bodyPr/>
          <a:lstStyle/>
          <a:p>
            <a:pPr>
              <a:defRPr/>
            </a:pPr>
            <a:fld id="{FAA6C436-0D4A-4340-A2B7-930FFE7E96AA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 bwMode="auto">
          <a:xfrm>
            <a:off x="425238" y="2425391"/>
            <a:ext cx="601224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 bwMode="auto">
          <a:xfrm>
            <a:off x="457199" y="3684403"/>
            <a:ext cx="423558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 bwMode="auto">
          <a:xfrm>
            <a:off x="3108961" y="4783458"/>
            <a:ext cx="2926080" cy="4390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 bwMode="auto">
          <a:xfrm>
            <a:off x="457201" y="4783456"/>
            <a:ext cx="2103121" cy="4390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C495C2A-BA0F-4CCC-9DF2-38DDD16FABA9}" type="datetime1">
              <a:rPr lang="en-US"/>
              <a:t>12/3/2024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 bwMode="auto">
          <a:xfrm>
            <a:off x="6940176" y="4795860"/>
            <a:ext cx="2103121" cy="2688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75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B6F15528-21DE-4FAA-801E-634DDDAF4B2B}" type="slidenum">
              <a:rPr lang="ru-RU"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228600" y="63410"/>
            <a:ext cx="1402441" cy="54898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hdr="0" ftr="0" dt="0"/>
  <p:txStyles>
    <p:titleStyle>
      <a:lvl1pPr>
        <a:defRPr sz="3150"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725145">
        <a:defRPr>
          <a:latin typeface="+mn-lt"/>
          <a:ea typeface="+mn-ea"/>
          <a:cs typeface="+mn-cs"/>
        </a:defRPr>
      </a:lvl2pPr>
      <a:lvl3pPr marL="1450291">
        <a:defRPr>
          <a:latin typeface="+mn-lt"/>
          <a:ea typeface="+mn-ea"/>
          <a:cs typeface="+mn-cs"/>
        </a:defRPr>
      </a:lvl3pPr>
      <a:lvl4pPr marL="2175435">
        <a:defRPr>
          <a:latin typeface="+mn-lt"/>
          <a:ea typeface="+mn-ea"/>
          <a:cs typeface="+mn-cs"/>
        </a:defRPr>
      </a:lvl4pPr>
      <a:lvl5pPr marL="2900580">
        <a:defRPr>
          <a:latin typeface="+mn-lt"/>
          <a:ea typeface="+mn-ea"/>
          <a:cs typeface="+mn-cs"/>
        </a:defRPr>
      </a:lvl5pPr>
      <a:lvl6pPr marL="3625726">
        <a:defRPr>
          <a:latin typeface="+mn-lt"/>
          <a:ea typeface="+mn-ea"/>
          <a:cs typeface="+mn-cs"/>
        </a:defRPr>
      </a:lvl6pPr>
      <a:lvl7pPr marL="4350871">
        <a:defRPr>
          <a:latin typeface="+mn-lt"/>
          <a:ea typeface="+mn-ea"/>
          <a:cs typeface="+mn-cs"/>
        </a:defRPr>
      </a:lvl7pPr>
      <a:lvl8pPr marL="5076016">
        <a:defRPr>
          <a:latin typeface="+mn-lt"/>
          <a:ea typeface="+mn-ea"/>
          <a:cs typeface="+mn-cs"/>
        </a:defRPr>
      </a:lvl8pPr>
      <a:lvl9pPr marL="5801162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725145">
        <a:defRPr>
          <a:latin typeface="+mn-lt"/>
          <a:ea typeface="+mn-ea"/>
          <a:cs typeface="+mn-cs"/>
        </a:defRPr>
      </a:lvl2pPr>
      <a:lvl3pPr marL="1450291">
        <a:defRPr>
          <a:latin typeface="+mn-lt"/>
          <a:ea typeface="+mn-ea"/>
          <a:cs typeface="+mn-cs"/>
        </a:defRPr>
      </a:lvl3pPr>
      <a:lvl4pPr marL="2175435">
        <a:defRPr>
          <a:latin typeface="+mn-lt"/>
          <a:ea typeface="+mn-ea"/>
          <a:cs typeface="+mn-cs"/>
        </a:defRPr>
      </a:lvl4pPr>
      <a:lvl5pPr marL="2900580">
        <a:defRPr>
          <a:latin typeface="+mn-lt"/>
          <a:ea typeface="+mn-ea"/>
          <a:cs typeface="+mn-cs"/>
        </a:defRPr>
      </a:lvl5pPr>
      <a:lvl6pPr marL="3625726">
        <a:defRPr>
          <a:latin typeface="+mn-lt"/>
          <a:ea typeface="+mn-ea"/>
          <a:cs typeface="+mn-cs"/>
        </a:defRPr>
      </a:lvl6pPr>
      <a:lvl7pPr marL="4350871">
        <a:defRPr>
          <a:latin typeface="+mn-lt"/>
          <a:ea typeface="+mn-ea"/>
          <a:cs typeface="+mn-cs"/>
        </a:defRPr>
      </a:lvl7pPr>
      <a:lvl8pPr marL="5076016">
        <a:defRPr>
          <a:latin typeface="+mn-lt"/>
          <a:ea typeface="+mn-ea"/>
          <a:cs typeface="+mn-cs"/>
        </a:defRPr>
      </a:lvl8pPr>
      <a:lvl9pPr marL="5801162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 bwMode="auto">
          <a:xfrm>
            <a:off x="12777" y="4828294"/>
            <a:ext cx="9122853" cy="0"/>
          </a:xfrm>
          <a:custGeom>
            <a:avLst/>
            <a:gdLst/>
            <a:ahLst/>
            <a:cxnLst/>
            <a:rect l="l" t="t" r="r" b="b"/>
            <a:pathLst>
              <a:path w="5752465" extrusionOk="0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sz="2850"/>
          </a:p>
        </p:txBody>
      </p:sp>
      <p:sp>
        <p:nvSpPr>
          <p:cNvPr id="9" name="object 9"/>
          <p:cNvSpPr/>
          <p:nvPr/>
        </p:nvSpPr>
        <p:spPr bwMode="auto">
          <a:xfrm>
            <a:off x="7167446" y="327990"/>
            <a:ext cx="1967349" cy="4365307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 rtlCol="0"/>
          <a:lstStyle/>
          <a:p>
            <a:pPr>
              <a:defRPr/>
            </a:pPr>
            <a:endParaRPr sz="2850"/>
          </a:p>
        </p:txBody>
      </p:sp>
      <p:sp>
        <p:nvSpPr>
          <p:cNvPr id="10" name="TextBox 9"/>
          <p:cNvSpPr txBox="1"/>
          <p:nvPr/>
        </p:nvSpPr>
        <p:spPr bwMode="auto">
          <a:xfrm>
            <a:off x="326012" y="1705836"/>
            <a:ext cx="685799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000" b="1" dirty="0" smtClean="0">
                <a:latin typeface="Cambria"/>
              </a:rPr>
              <a:t>Технологическое обеспечение при формировании и представлении бюджетной (бухгалтерской) отчетности в подсистеме учета и отчетности ГИИС «Электронный бюджет»</a:t>
            </a:r>
            <a:endParaRPr b="1" dirty="0"/>
          </a:p>
          <a:p>
            <a:pPr>
              <a:defRPr/>
            </a:pPr>
            <a:endParaRPr lang="ru-RU" sz="2000" b="1" dirty="0">
              <a:latin typeface="Cambria"/>
            </a:endParaRPr>
          </a:p>
        </p:txBody>
      </p:sp>
      <p:sp>
        <p:nvSpPr>
          <p:cNvPr id="12" name="TextBox 11"/>
          <p:cNvSpPr txBox="1"/>
          <p:nvPr/>
        </p:nvSpPr>
        <p:spPr bwMode="auto">
          <a:xfrm>
            <a:off x="5538767" y="4803086"/>
            <a:ext cx="3625376" cy="2874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ru-RU" sz="1250" dirty="0" smtClean="0">
                <a:solidFill>
                  <a:schemeClr val="bg1">
                    <a:lumMod val="65000"/>
                  </a:schemeClr>
                </a:solidFill>
              </a:rPr>
              <a:t>декабрь </a:t>
            </a:r>
            <a:r>
              <a:rPr lang="ru-RU" sz="1250" dirty="0">
                <a:solidFill>
                  <a:schemeClr val="bg1">
                    <a:lumMod val="65000"/>
                  </a:schemeClr>
                </a:solidFill>
              </a:rPr>
              <a:t>2024 г.</a:t>
            </a:r>
            <a:endParaRPr dirty="0"/>
          </a:p>
        </p:txBody>
      </p:sp>
      <p:sp>
        <p:nvSpPr>
          <p:cNvPr id="20" name="object 2"/>
          <p:cNvSpPr/>
          <p:nvPr/>
        </p:nvSpPr>
        <p:spPr bwMode="auto">
          <a:xfrm flipV="1">
            <a:off x="-1" y="396526"/>
            <a:ext cx="7591483" cy="280972"/>
          </a:xfrm>
          <a:custGeom>
            <a:avLst/>
            <a:gdLst/>
            <a:ahLst/>
            <a:cxnLst/>
            <a:rect l="l" t="t" r="r" b="b"/>
            <a:pathLst>
              <a:path w="4416425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sz="2850"/>
          </a:p>
        </p:txBody>
      </p:sp>
      <p:sp>
        <p:nvSpPr>
          <p:cNvPr id="7" name="TextBox 6"/>
          <p:cNvSpPr txBox="1"/>
          <p:nvPr/>
        </p:nvSpPr>
        <p:spPr bwMode="auto">
          <a:xfrm>
            <a:off x="457200" y="4141244"/>
            <a:ext cx="639847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400" dirty="0" smtClean="0">
                <a:latin typeface="Cambria"/>
              </a:rPr>
              <a:t>Дельдинов Михаил Юрьевич</a:t>
            </a:r>
            <a:r>
              <a:rPr lang="ru-RU" sz="1200" dirty="0" smtClean="0">
                <a:latin typeface="Cambria"/>
              </a:rPr>
              <a:t>	</a:t>
            </a:r>
            <a:endParaRPr sz="1200" dirty="0"/>
          </a:p>
          <a:p>
            <a:pPr>
              <a:defRPr/>
            </a:pPr>
            <a:r>
              <a:rPr lang="ru-RU" sz="1200" dirty="0" smtClean="0">
                <a:latin typeface="Cambria"/>
              </a:rPr>
              <a:t>Заместитель начальника Управления развития информационных систем</a:t>
            </a:r>
            <a:endParaRPr lang="ru-RU" sz="1200" dirty="0">
              <a:latin typeface="Cambri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 bwMode="auto">
          <a:xfrm>
            <a:off x="614406" y="722503"/>
            <a:ext cx="81533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buClr>
                <a:srgbClr val="000066"/>
              </a:buClr>
              <a:defRPr/>
            </a:pPr>
            <a:r>
              <a:rPr lang="ru-RU" sz="2000" b="1" dirty="0">
                <a:latin typeface="Cambria"/>
              </a:rPr>
              <a:t>Ключевые вопросы</a:t>
            </a:r>
            <a:r>
              <a:rPr lang="ru-RU" sz="2400" b="1" dirty="0">
                <a:latin typeface="Cambria"/>
              </a:rPr>
              <a:t> </a:t>
            </a:r>
            <a:endParaRPr dirty="0"/>
          </a:p>
        </p:txBody>
      </p:sp>
      <p:cxnSp>
        <p:nvCxnSpPr>
          <p:cNvPr id="15" name="Прямая соединительная линия 14"/>
          <p:cNvCxnSpPr>
            <a:cxnSpLocks/>
          </p:cNvCxnSpPr>
          <p:nvPr/>
        </p:nvCxnSpPr>
        <p:spPr bwMode="auto">
          <a:xfrm>
            <a:off x="614406" y="1276350"/>
            <a:ext cx="8104187" cy="0"/>
          </a:xfrm>
          <a:prstGeom prst="line">
            <a:avLst/>
          </a:prstGeom>
          <a:ln w="952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AA6C436-0D4A-4340-A2B7-930FFE7E96AA}" type="slidenum">
              <a:rPr lang="ru-RU"/>
              <a:t>1</a:t>
            </a:fld>
            <a:endParaRPr lang="ru-RU"/>
          </a:p>
        </p:txBody>
      </p:sp>
      <p:sp>
        <p:nvSpPr>
          <p:cNvPr id="16" name="TextBox 10"/>
          <p:cNvSpPr txBox="1">
            <a:spLocks noChangeArrowheads="1"/>
          </p:cNvSpPr>
          <p:nvPr/>
        </p:nvSpPr>
        <p:spPr bwMode="auto">
          <a:xfrm>
            <a:off x="1232474" y="2212758"/>
            <a:ext cx="7530525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Calibri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Calibri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Calibri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6pPr>
            <a:lvl7pPr marL="2971800" indent="-22860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7pPr>
            <a:lvl8pPr marL="3429000" indent="-22860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8pPr>
            <a:lvl9pPr marL="3886200" indent="-22860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buFontTx/>
              <a:buNone/>
              <a:defRPr/>
            </a:pPr>
            <a:r>
              <a:rPr lang="ru-RU" sz="1600" dirty="0" smtClean="0">
                <a:latin typeface="Cambria"/>
              </a:rPr>
              <a:t>Уведомление </a:t>
            </a:r>
            <a:r>
              <a:rPr lang="ru-RU" sz="1600" dirty="0">
                <a:latin typeface="Cambria"/>
              </a:rPr>
              <a:t>о принятии </a:t>
            </a:r>
            <a:r>
              <a:rPr lang="ru-RU" sz="1600" dirty="0" smtClean="0">
                <a:latin typeface="Cambria"/>
              </a:rPr>
              <a:t>отчетности</a:t>
            </a:r>
            <a:endParaRPr lang="ru-RU" sz="1800" dirty="0">
              <a:latin typeface="Cambria"/>
            </a:endParaRPr>
          </a:p>
        </p:txBody>
      </p:sp>
      <p:sp>
        <p:nvSpPr>
          <p:cNvPr id="24" name="TextBox 10"/>
          <p:cNvSpPr txBox="1">
            <a:spLocks noChangeArrowheads="1"/>
          </p:cNvSpPr>
          <p:nvPr/>
        </p:nvSpPr>
        <p:spPr bwMode="auto">
          <a:xfrm>
            <a:off x="1232474" y="1684829"/>
            <a:ext cx="4482525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Calibri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Calibri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Calibri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6pPr>
            <a:lvl7pPr marL="2971800" indent="-22860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7pPr>
            <a:lvl8pPr marL="3429000" indent="-22860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8pPr>
            <a:lvl9pPr marL="3886200" indent="-22860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buFontTx/>
              <a:buNone/>
              <a:defRPr/>
            </a:pPr>
            <a:r>
              <a:rPr lang="ru-RU" sz="1600" dirty="0">
                <a:latin typeface="Cambria"/>
              </a:rPr>
              <a:t>Настройка отдельных ВНК через МДК</a:t>
            </a:r>
          </a:p>
        </p:txBody>
      </p:sp>
      <p:pic>
        <p:nvPicPr>
          <p:cNvPr id="31" name="Рисунок 30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14400" y="2276130"/>
            <a:ext cx="288000" cy="288000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14400" y="1750350"/>
            <a:ext cx="288000" cy="288000"/>
          </a:xfrm>
          <a:prstGeom prst="rect">
            <a:avLst/>
          </a:prstGeom>
        </p:spPr>
      </p:pic>
      <p:sp>
        <p:nvSpPr>
          <p:cNvPr id="19" name="TextBox 10"/>
          <p:cNvSpPr txBox="1">
            <a:spLocks noChangeArrowheads="1"/>
          </p:cNvSpPr>
          <p:nvPr/>
        </p:nvSpPr>
        <p:spPr bwMode="auto">
          <a:xfrm>
            <a:off x="1232474" y="2746158"/>
            <a:ext cx="7530525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Calibri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Calibri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Calibri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6pPr>
            <a:lvl7pPr marL="2971800" indent="-22860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7pPr>
            <a:lvl8pPr marL="3429000" indent="-22860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8pPr>
            <a:lvl9pPr marL="3886200" indent="-22860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buFontTx/>
              <a:buNone/>
              <a:defRPr/>
            </a:pPr>
            <a:r>
              <a:rPr lang="ru-RU" sz="1600" dirty="0">
                <a:latin typeface="Cambria"/>
              </a:rPr>
              <a:t>Мониторинг </a:t>
            </a:r>
            <a:r>
              <a:rPr lang="ru-RU" sz="1600" dirty="0" smtClean="0">
                <a:latin typeface="Cambria"/>
              </a:rPr>
              <a:t>отчетности</a:t>
            </a:r>
            <a:endParaRPr lang="ru-RU" sz="1600" dirty="0">
              <a:latin typeface="Cambria"/>
            </a:endParaRP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14400" y="2809530"/>
            <a:ext cx="288000" cy="2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560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979" y="666750"/>
            <a:ext cx="8482221" cy="35052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4" name="Прямоугольник 13"/>
          <p:cNvSpPr/>
          <p:nvPr/>
        </p:nvSpPr>
        <p:spPr bwMode="auto">
          <a:xfrm>
            <a:off x="614406" y="590550"/>
            <a:ext cx="815339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buClr>
                <a:srgbClr val="000066"/>
              </a:buClr>
              <a:defRPr/>
            </a:pPr>
            <a:r>
              <a:rPr lang="ru-RU" sz="1600" dirty="0" smtClean="0">
                <a:latin typeface="Cambria"/>
              </a:rPr>
              <a:t>Настройка </a:t>
            </a:r>
            <a:r>
              <a:rPr lang="ru-RU" sz="1600" dirty="0">
                <a:latin typeface="Cambria"/>
              </a:rPr>
              <a:t>отдельных </a:t>
            </a:r>
            <a:r>
              <a:rPr lang="ru-RU" sz="1600" dirty="0" smtClean="0">
                <a:latin typeface="Cambria"/>
              </a:rPr>
              <a:t>внешних контролей через междокументный контроль</a:t>
            </a:r>
            <a:endParaRPr lang="ru-RU" sz="1600" b="1" dirty="0">
              <a:latin typeface="Cambria"/>
            </a:endParaRPr>
          </a:p>
        </p:txBody>
      </p:sp>
      <p:cxnSp>
        <p:nvCxnSpPr>
          <p:cNvPr id="15" name="Прямая соединительная линия 14"/>
          <p:cNvCxnSpPr>
            <a:cxnSpLocks/>
          </p:cNvCxnSpPr>
          <p:nvPr/>
        </p:nvCxnSpPr>
        <p:spPr bwMode="auto">
          <a:xfrm>
            <a:off x="614406" y="895350"/>
            <a:ext cx="8104187" cy="0"/>
          </a:xfrm>
          <a:prstGeom prst="line">
            <a:avLst/>
          </a:prstGeom>
          <a:ln w="952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AA6C436-0D4A-4340-A2B7-930FFE7E96AA}" type="slidenum">
              <a:rPr lang="ru-RU"/>
              <a:t>2</a:t>
            </a:fld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2505017"/>
            <a:ext cx="6452979" cy="2276533"/>
          </a:xfrm>
          <a:prstGeom prst="rect">
            <a:avLst/>
          </a:prstGeom>
        </p:spPr>
      </p:pic>
      <p:sp>
        <p:nvSpPr>
          <p:cNvPr id="19" name="Прямоугольник 18"/>
          <p:cNvSpPr/>
          <p:nvPr/>
        </p:nvSpPr>
        <p:spPr bwMode="auto">
          <a:xfrm>
            <a:off x="4038600" y="1985486"/>
            <a:ext cx="5029200" cy="77210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round/>
          </a:ln>
        </p:spPr>
        <p:txBody>
          <a:bodyPr wrap="square" lIns="108000" tIns="108000" rIns="108000" bIns="108000" rtlCol="0">
            <a:spAutoFit/>
          </a:bodyPr>
          <a:lstStyle/>
          <a:p>
            <a:r>
              <a:rPr lang="ru-RU" sz="1200" dirty="0">
                <a:latin typeface="Cambria" panose="02040503050406030204" pitchFamily="18" charset="0"/>
                <a:ea typeface="Cambria" panose="02040503050406030204" pitchFamily="18" charset="0"/>
              </a:rPr>
              <a:t>Реализована возможность проверки данных между отчетами ф.0503125 разных типов субъектов отчетности посредством настройки МДК</a:t>
            </a:r>
          </a:p>
        </p:txBody>
      </p:sp>
      <p:sp>
        <p:nvSpPr>
          <p:cNvPr id="20" name="Прямоугольник 19"/>
          <p:cNvSpPr/>
          <p:nvPr/>
        </p:nvSpPr>
        <p:spPr bwMode="auto">
          <a:xfrm>
            <a:off x="3509166" y="4394673"/>
            <a:ext cx="5029200" cy="64899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round/>
          </a:ln>
        </p:spPr>
        <p:txBody>
          <a:bodyPr wrap="square" lIns="108000" tIns="108000" rIns="108000" bIns="108000" rtlCol="0">
            <a:spAutoFit/>
          </a:bodyPr>
          <a:lstStyle/>
          <a:p>
            <a:r>
              <a:rPr lang="ru-RU" sz="1400" dirty="0">
                <a:latin typeface="Cambria" panose="02040503050406030204" pitchFamily="18" charset="0"/>
                <a:ea typeface="Cambria" panose="02040503050406030204" pitchFamily="18" charset="0"/>
              </a:rPr>
              <a:t>На текущий </a:t>
            </a:r>
            <a:r>
              <a:rPr lang="ru-RU" sz="1200" dirty="0">
                <a:latin typeface="Cambria" panose="02040503050406030204" pitchFamily="18" charset="0"/>
                <a:ea typeface="Cambria" panose="02040503050406030204" pitchFamily="18" charset="0"/>
              </a:rPr>
              <a:t>момент</a:t>
            </a:r>
            <a:r>
              <a:rPr lang="ru-RU" sz="1400" dirty="0">
                <a:latin typeface="Cambria" panose="02040503050406030204" pitchFamily="18" charset="0"/>
                <a:ea typeface="Cambria" panose="02040503050406030204" pitchFamily="18" charset="0"/>
              </a:rPr>
              <a:t> в </a:t>
            </a:r>
            <a:r>
              <a:rPr lang="ru-RU" sz="1400" dirty="0" err="1">
                <a:latin typeface="Cambria" panose="02040503050406030204" pitchFamily="18" charset="0"/>
                <a:ea typeface="Cambria" panose="02040503050406030204" pitchFamily="18" charset="0"/>
              </a:rPr>
              <a:t>ПУиО</a:t>
            </a:r>
            <a:r>
              <a:rPr lang="ru-RU" sz="1400" dirty="0">
                <a:latin typeface="Cambria" panose="02040503050406030204" pitchFamily="18" charset="0"/>
                <a:ea typeface="Cambria" panose="02040503050406030204" pitchFamily="18" charset="0"/>
              </a:rPr>
              <a:t>  ЭБ </a:t>
            </a:r>
          </a:p>
          <a:p>
            <a:r>
              <a:rPr lang="ru-RU" sz="1400" dirty="0">
                <a:latin typeface="Cambria" panose="02040503050406030204" pitchFamily="18" charset="0"/>
                <a:ea typeface="Cambria" panose="02040503050406030204" pitchFamily="18" charset="0"/>
              </a:rPr>
              <a:t>настроены контроли между отчетами ГРБС и ФО</a:t>
            </a:r>
          </a:p>
        </p:txBody>
      </p:sp>
    </p:spTree>
    <p:extLst>
      <p:ext uri="{BB962C8B-B14F-4D97-AF65-F5344CB8AC3E}">
        <p14:creationId xmlns:p14="http://schemas.microsoft.com/office/powerpoint/2010/main" val="1126960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 bwMode="auto">
          <a:xfrm>
            <a:off x="614406" y="590550"/>
            <a:ext cx="815339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buClr>
                <a:srgbClr val="000066"/>
              </a:buClr>
              <a:defRPr/>
            </a:pPr>
            <a:r>
              <a:rPr lang="ru-RU" sz="1600" dirty="0" smtClean="0">
                <a:latin typeface="Cambria"/>
              </a:rPr>
              <a:t>Настройка </a:t>
            </a:r>
            <a:r>
              <a:rPr lang="ru-RU" sz="1600" dirty="0">
                <a:latin typeface="Cambria"/>
              </a:rPr>
              <a:t>отдельных </a:t>
            </a:r>
            <a:r>
              <a:rPr lang="ru-RU" sz="1600" dirty="0" smtClean="0">
                <a:latin typeface="Cambria"/>
              </a:rPr>
              <a:t>внешних контролей через междокументный контроль</a:t>
            </a:r>
            <a:endParaRPr lang="ru-RU" sz="1600" b="1" dirty="0">
              <a:latin typeface="Cambria"/>
            </a:endParaRPr>
          </a:p>
        </p:txBody>
      </p:sp>
      <p:cxnSp>
        <p:nvCxnSpPr>
          <p:cNvPr id="15" name="Прямая соединительная линия 14"/>
          <p:cNvCxnSpPr>
            <a:cxnSpLocks/>
          </p:cNvCxnSpPr>
          <p:nvPr/>
        </p:nvCxnSpPr>
        <p:spPr bwMode="auto">
          <a:xfrm>
            <a:off x="614406" y="895350"/>
            <a:ext cx="8104187" cy="0"/>
          </a:xfrm>
          <a:prstGeom prst="line">
            <a:avLst/>
          </a:prstGeom>
          <a:ln w="952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AA6C436-0D4A-4340-A2B7-930FFE7E96AA}" type="slidenum">
              <a:rPr lang="ru-RU"/>
              <a:t>3</a:t>
            </a:fld>
            <a:endParaRPr lang="ru-RU"/>
          </a:p>
        </p:txBody>
      </p:sp>
      <p:cxnSp>
        <p:nvCxnSpPr>
          <p:cNvPr id="10" name="Прямая соединительная линия 9"/>
          <p:cNvCxnSpPr>
            <a:cxnSpLocks/>
          </p:cNvCxnSpPr>
          <p:nvPr/>
        </p:nvCxnSpPr>
        <p:spPr bwMode="auto">
          <a:xfrm>
            <a:off x="614406" y="971550"/>
            <a:ext cx="8104187" cy="0"/>
          </a:xfrm>
          <a:prstGeom prst="line">
            <a:avLst/>
          </a:prstGeom>
          <a:ln w="952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 bwMode="auto">
          <a:xfrm>
            <a:off x="372614" y="4258330"/>
            <a:ext cx="8587770" cy="587441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round/>
          </a:ln>
        </p:spPr>
        <p:txBody>
          <a:bodyPr wrap="square" lIns="108000" tIns="108000" rIns="108000" bIns="108000" rtlCol="0">
            <a:spAutoFit/>
          </a:bodyPr>
          <a:lstStyle/>
          <a:p>
            <a:r>
              <a:rPr lang="ru-RU" sz="1200" dirty="0">
                <a:latin typeface="Cambria" panose="02040503050406030204" pitchFamily="18" charset="0"/>
                <a:ea typeface="Cambria" panose="02040503050406030204" pitchFamily="18" charset="0"/>
              </a:rPr>
              <a:t>При выполнении условий контролей, в протоколе отражается код контроля вида </a:t>
            </a:r>
            <a:r>
              <a:rPr lang="ru-RU" sz="1200" b="1" dirty="0">
                <a:latin typeface="Cambria" panose="02040503050406030204" pitchFamily="18" charset="0"/>
                <a:ea typeface="Cambria" panose="02040503050406030204" pitchFamily="18" charset="0"/>
              </a:rPr>
              <a:t>ВН%</a:t>
            </a:r>
            <a:r>
              <a:rPr lang="ru-RU" sz="1200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</a:p>
          <a:p>
            <a:r>
              <a:rPr lang="ru-RU" sz="1200" dirty="0">
                <a:latin typeface="Cambria" panose="02040503050406030204" pitchFamily="18" charset="0"/>
                <a:ea typeface="Cambria" panose="02040503050406030204" pitchFamily="18" charset="0"/>
              </a:rPr>
              <a:t>например </a:t>
            </a:r>
            <a:r>
              <a:rPr lang="ru-RU" sz="1200" b="1" dirty="0">
                <a:latin typeface="Cambria" panose="02040503050406030204" pitchFamily="18" charset="0"/>
                <a:ea typeface="Cambria" panose="02040503050406030204" pitchFamily="18" charset="0"/>
              </a:rPr>
              <a:t>ВН12_125_125_048/02</a:t>
            </a:r>
            <a:r>
              <a:rPr lang="ru-RU" sz="1200" dirty="0">
                <a:latin typeface="Cambria" panose="02040503050406030204" pitchFamily="18" charset="0"/>
                <a:ea typeface="Cambria" panose="02040503050406030204" pitchFamily="18" charset="0"/>
              </a:rPr>
              <a:t>, в нем отражены код главы ГРБС и код ФО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2"/>
          <a:srcRect l="2500" r="4166"/>
          <a:stretch/>
        </p:blipFill>
        <p:spPr bwMode="auto">
          <a:xfrm>
            <a:off x="381000" y="971550"/>
            <a:ext cx="8534400" cy="1267866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3"/>
          <a:srcRect t="15788" b="8194"/>
          <a:stretch/>
        </p:blipFill>
        <p:spPr bwMode="auto">
          <a:xfrm>
            <a:off x="381000" y="2419350"/>
            <a:ext cx="3078480" cy="1676400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3962400" y="2424112"/>
            <a:ext cx="5006370" cy="1671638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840661" y="3181350"/>
            <a:ext cx="1189704" cy="228600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8790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 bwMode="auto">
          <a:xfrm>
            <a:off x="614406" y="590550"/>
            <a:ext cx="815339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buClr>
                <a:srgbClr val="000066"/>
              </a:buClr>
              <a:defRPr/>
            </a:pPr>
            <a:r>
              <a:rPr lang="ru-RU" sz="1600" dirty="0" smtClean="0">
                <a:latin typeface="Cambria"/>
              </a:rPr>
              <a:t>Статусная модель формуляра </a:t>
            </a:r>
            <a:r>
              <a:rPr lang="ru-RU" sz="1600" dirty="0">
                <a:latin typeface="Cambria"/>
              </a:rPr>
              <a:t>«Уведомление о принятии отчетности</a:t>
            </a:r>
            <a:r>
              <a:rPr lang="ru-RU" sz="1600" dirty="0" smtClean="0">
                <a:latin typeface="Cambria"/>
              </a:rPr>
              <a:t>»</a:t>
            </a:r>
            <a:endParaRPr lang="ru-RU" sz="1600" b="1" dirty="0">
              <a:latin typeface="Cambria"/>
            </a:endParaRPr>
          </a:p>
        </p:txBody>
      </p:sp>
      <p:cxnSp>
        <p:nvCxnSpPr>
          <p:cNvPr id="15" name="Прямая соединительная линия 14"/>
          <p:cNvCxnSpPr>
            <a:cxnSpLocks/>
          </p:cNvCxnSpPr>
          <p:nvPr/>
        </p:nvCxnSpPr>
        <p:spPr bwMode="auto">
          <a:xfrm>
            <a:off x="614406" y="895350"/>
            <a:ext cx="8104187" cy="0"/>
          </a:xfrm>
          <a:prstGeom prst="line">
            <a:avLst/>
          </a:prstGeom>
          <a:ln w="952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AA6C436-0D4A-4340-A2B7-930FFE7E96AA}" type="slidenum">
              <a:rPr lang="ru-RU"/>
              <a:t>4</a:t>
            </a:fld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959215"/>
            <a:ext cx="3077266" cy="3716923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6866" y="1047750"/>
            <a:ext cx="5076134" cy="3642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541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31" y="929104"/>
            <a:ext cx="8956069" cy="3653784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 bwMode="auto">
          <a:xfrm>
            <a:off x="614406" y="590550"/>
            <a:ext cx="815339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buClr>
                <a:srgbClr val="000066"/>
              </a:buClr>
              <a:defRPr/>
            </a:pPr>
            <a:r>
              <a:rPr lang="ru-RU" sz="1600" dirty="0">
                <a:latin typeface="Cambria"/>
              </a:rPr>
              <a:t>Формуляр «Уведомление о принятии отчетности»</a:t>
            </a:r>
            <a:endParaRPr lang="ru-RU" sz="1600" b="1" dirty="0">
              <a:latin typeface="Cambria"/>
            </a:endParaRPr>
          </a:p>
        </p:txBody>
      </p:sp>
      <p:cxnSp>
        <p:nvCxnSpPr>
          <p:cNvPr id="15" name="Прямая соединительная линия 14"/>
          <p:cNvCxnSpPr>
            <a:cxnSpLocks/>
          </p:cNvCxnSpPr>
          <p:nvPr/>
        </p:nvCxnSpPr>
        <p:spPr bwMode="auto">
          <a:xfrm>
            <a:off x="614406" y="895350"/>
            <a:ext cx="8104187" cy="0"/>
          </a:xfrm>
          <a:prstGeom prst="line">
            <a:avLst/>
          </a:prstGeom>
          <a:ln w="952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91266" y="3409950"/>
            <a:ext cx="1752600" cy="169543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round/>
          </a:ln>
        </p:spPr>
        <p:txBody>
          <a:bodyPr wrap="square" lIns="108000" tIns="108000" rIns="108000" bIns="108000" rtlCol="0">
            <a:spAutoFit/>
          </a:bodyPr>
          <a:lstStyle>
            <a:defPPr>
              <a:defRPr lang="ru-RU"/>
            </a:defPPr>
            <a:lvl1pPr>
              <a:defRPr sz="1200">
                <a:latin typeface="Cambria" panose="02040503050406030204" pitchFamily="18" charset="0"/>
                <a:ea typeface="Cambria" panose="02040503050406030204" pitchFamily="18" charset="0"/>
              </a:defRPr>
            </a:lvl1pPr>
          </a:lstStyle>
          <a:p>
            <a:r>
              <a:rPr lang="en-US" b="1" dirty="0"/>
              <a:t>1. </a:t>
            </a:r>
            <a:r>
              <a:rPr lang="ru-RU" b="1" dirty="0"/>
              <a:t>Выполнить вход</a:t>
            </a:r>
          </a:p>
          <a:p>
            <a:r>
              <a:rPr lang="ru-RU" dirty="0" smtClean="0"/>
              <a:t>- «</a:t>
            </a:r>
            <a:r>
              <a:rPr lang="ru-RU" dirty="0"/>
              <a:t>Меню»</a:t>
            </a:r>
          </a:p>
          <a:p>
            <a:r>
              <a:rPr lang="ru-RU" dirty="0" smtClean="0"/>
              <a:t>- подсистема </a:t>
            </a:r>
            <a:r>
              <a:rPr lang="ru-RU" dirty="0"/>
              <a:t>«Учет и отчетность»</a:t>
            </a:r>
          </a:p>
          <a:p>
            <a:r>
              <a:rPr lang="ru-RU" dirty="0" smtClean="0"/>
              <a:t>- раздел </a:t>
            </a:r>
            <a:r>
              <a:rPr lang="ru-RU" dirty="0"/>
              <a:t>«Формирование и представление отчетности»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901103" y="3409950"/>
            <a:ext cx="1600200" cy="169543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round/>
          </a:ln>
        </p:spPr>
        <p:txBody>
          <a:bodyPr wrap="square" lIns="108000" tIns="108000" rIns="108000" bIns="108000" rtlCol="0">
            <a:spAutoFit/>
          </a:bodyPr>
          <a:lstStyle>
            <a:defPPr>
              <a:defRPr lang="ru-RU"/>
            </a:defPPr>
            <a:lvl1pPr>
              <a:defRPr sz="1200" b="1">
                <a:latin typeface="Cambria" panose="02040503050406030204" pitchFamily="18" charset="0"/>
                <a:ea typeface="Cambria" panose="02040503050406030204" pitchFamily="18" charset="0"/>
              </a:defRPr>
            </a:lvl1pPr>
          </a:lstStyle>
          <a:p>
            <a:r>
              <a:rPr lang="en-US" dirty="0"/>
              <a:t>2. </a:t>
            </a:r>
            <a:r>
              <a:rPr lang="ru-RU" dirty="0"/>
              <a:t>Установить параметры</a:t>
            </a:r>
          </a:p>
          <a:p>
            <a:r>
              <a:rPr lang="ru-RU" b="0" dirty="0" smtClean="0"/>
              <a:t>- установить </a:t>
            </a:r>
            <a:r>
              <a:rPr lang="ru-RU" b="0" dirty="0"/>
              <a:t>период,</a:t>
            </a:r>
          </a:p>
          <a:p>
            <a:r>
              <a:rPr lang="ru-RU" b="0" dirty="0" smtClean="0"/>
              <a:t>- выбрать </a:t>
            </a:r>
            <a:r>
              <a:rPr lang="ru-RU" b="0" dirty="0"/>
              <a:t>субъекты по которым будет сформировано </a:t>
            </a:r>
            <a:r>
              <a:rPr lang="ru-RU" b="0" dirty="0" smtClean="0"/>
              <a:t>Уведомление</a:t>
            </a: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600" y="3154112"/>
            <a:ext cx="3962400" cy="1763781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581400" y="3409950"/>
            <a:ext cx="1752600" cy="169543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round/>
          </a:ln>
        </p:spPr>
        <p:txBody>
          <a:bodyPr wrap="square" lIns="108000" tIns="108000" rIns="108000" bIns="108000" rtlCol="0">
            <a:spAutoFit/>
          </a:bodyPr>
          <a:lstStyle>
            <a:defPPr>
              <a:defRPr lang="ru-RU"/>
            </a:defPPr>
            <a:lvl1pPr>
              <a:defRPr sz="1200" b="1">
                <a:latin typeface="Cambria" panose="02040503050406030204" pitchFamily="18" charset="0"/>
                <a:ea typeface="Cambria" panose="02040503050406030204" pitchFamily="18" charset="0"/>
              </a:defRPr>
            </a:lvl1pPr>
          </a:lstStyle>
          <a:p>
            <a:r>
              <a:rPr lang="en-US" dirty="0"/>
              <a:t>3. </a:t>
            </a:r>
            <a:r>
              <a:rPr lang="ru-RU" dirty="0"/>
              <a:t>Создать отчет</a:t>
            </a:r>
          </a:p>
          <a:p>
            <a:r>
              <a:rPr lang="ru-RU" b="0" dirty="0" smtClean="0"/>
              <a:t>- Создать </a:t>
            </a:r>
            <a:r>
              <a:rPr lang="ru-RU" b="0" dirty="0"/>
              <a:t>- Уведомление о принятии отчётности</a:t>
            </a:r>
          </a:p>
          <a:p>
            <a:r>
              <a:rPr lang="ru-RU" b="0" dirty="0" smtClean="0"/>
              <a:t>- Подтвердить действие</a:t>
            </a:r>
            <a:endParaRPr lang="ru-RU" b="0" dirty="0"/>
          </a:p>
          <a:p>
            <a:endParaRPr lang="ru-RU" b="0" dirty="0" smtClean="0"/>
          </a:p>
          <a:p>
            <a:endParaRPr lang="ru-RU" b="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AA6C436-0D4A-4340-A2B7-930FFE7E96AA}" type="slidenum">
              <a:rPr lang="ru-RU"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93079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7652"/>
            <a:ext cx="9144000" cy="2252246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 bwMode="auto">
          <a:xfrm>
            <a:off x="614406" y="590550"/>
            <a:ext cx="815339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buClr>
                <a:srgbClr val="000066"/>
              </a:buClr>
              <a:defRPr/>
            </a:pPr>
            <a:r>
              <a:rPr lang="ru-RU" sz="1600" dirty="0">
                <a:latin typeface="Cambria"/>
              </a:rPr>
              <a:t>Формуляр «Уведомление о принятии отчетности»</a:t>
            </a:r>
            <a:endParaRPr lang="ru-RU" sz="1600" b="1" dirty="0">
              <a:latin typeface="Cambria"/>
            </a:endParaRPr>
          </a:p>
        </p:txBody>
      </p:sp>
      <p:cxnSp>
        <p:nvCxnSpPr>
          <p:cNvPr id="15" name="Прямая соединительная линия 14"/>
          <p:cNvCxnSpPr>
            <a:cxnSpLocks/>
          </p:cNvCxnSpPr>
          <p:nvPr/>
        </p:nvCxnSpPr>
        <p:spPr bwMode="auto">
          <a:xfrm>
            <a:off x="614406" y="895350"/>
            <a:ext cx="8104187" cy="0"/>
          </a:xfrm>
          <a:prstGeom prst="line">
            <a:avLst/>
          </a:prstGeom>
          <a:ln w="952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AA6C436-0D4A-4340-A2B7-930FFE7E96AA}" type="slidenum">
              <a:rPr lang="ru-RU"/>
              <a:t>6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400" y="1042435"/>
            <a:ext cx="5537368" cy="179504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583680" y="1352607"/>
            <a:ext cx="1752600" cy="956773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round/>
          </a:ln>
        </p:spPr>
        <p:txBody>
          <a:bodyPr wrap="square" lIns="108000" tIns="108000" rIns="108000" bIns="108000" rtlCol="0">
            <a:spAutoFit/>
          </a:bodyPr>
          <a:lstStyle>
            <a:defPPr>
              <a:defRPr lang="ru-RU"/>
            </a:defPPr>
            <a:lvl1pPr>
              <a:defRPr sz="1200" b="1">
                <a:latin typeface="Cambria" panose="02040503050406030204" pitchFamily="18" charset="0"/>
                <a:ea typeface="Cambria" panose="02040503050406030204" pitchFamily="18" charset="0"/>
              </a:defRPr>
            </a:lvl1pPr>
          </a:lstStyle>
          <a:p>
            <a:r>
              <a:rPr lang="ru-RU" dirty="0"/>
              <a:t>4. Статистика</a:t>
            </a:r>
          </a:p>
          <a:p>
            <a:r>
              <a:rPr lang="ru-RU" b="0" dirty="0"/>
              <a:t>Информация о сформированных Уведомлениях</a:t>
            </a:r>
          </a:p>
        </p:txBody>
      </p:sp>
    </p:spTree>
    <p:extLst>
      <p:ext uri="{BB962C8B-B14F-4D97-AF65-F5344CB8AC3E}">
        <p14:creationId xmlns:p14="http://schemas.microsoft.com/office/powerpoint/2010/main" val="2736836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 bwMode="auto">
          <a:xfrm>
            <a:off x="614406" y="590550"/>
            <a:ext cx="815339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buClr>
                <a:srgbClr val="000066"/>
              </a:buClr>
              <a:defRPr/>
            </a:pPr>
            <a:r>
              <a:rPr lang="ru-RU" sz="1600" dirty="0" smtClean="0">
                <a:latin typeface="Cambria"/>
              </a:rPr>
              <a:t>Печатная форма «Уведомление о </a:t>
            </a:r>
            <a:r>
              <a:rPr lang="ru-RU" sz="1600" dirty="0">
                <a:latin typeface="Cambria"/>
              </a:rPr>
              <a:t>принятии отчетности»</a:t>
            </a:r>
            <a:endParaRPr lang="ru-RU" sz="1600" b="1" dirty="0">
              <a:latin typeface="Cambria"/>
            </a:endParaRPr>
          </a:p>
        </p:txBody>
      </p:sp>
      <p:cxnSp>
        <p:nvCxnSpPr>
          <p:cNvPr id="15" name="Прямая соединительная линия 14"/>
          <p:cNvCxnSpPr>
            <a:cxnSpLocks/>
          </p:cNvCxnSpPr>
          <p:nvPr/>
        </p:nvCxnSpPr>
        <p:spPr bwMode="auto">
          <a:xfrm>
            <a:off x="614406" y="895350"/>
            <a:ext cx="8104187" cy="0"/>
          </a:xfrm>
          <a:prstGeom prst="line">
            <a:avLst/>
          </a:prstGeom>
          <a:ln w="952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AA6C436-0D4A-4340-A2B7-930FFE7E96AA}" type="slidenum">
              <a:rPr lang="ru-RU"/>
              <a:t>7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1034962"/>
            <a:ext cx="5600506" cy="3714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325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 bwMode="auto">
          <a:xfrm>
            <a:off x="614406" y="590550"/>
            <a:ext cx="815339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buClr>
                <a:srgbClr val="000066"/>
              </a:buClr>
              <a:defRPr/>
            </a:pPr>
            <a:r>
              <a:rPr lang="ru-RU" sz="1600" dirty="0">
                <a:latin typeface="Cambria"/>
              </a:rPr>
              <a:t>Мониторинг отчетности</a:t>
            </a:r>
            <a:endParaRPr lang="ru-RU" sz="1600" b="1" dirty="0">
              <a:latin typeface="Cambria"/>
            </a:endParaRPr>
          </a:p>
        </p:txBody>
      </p:sp>
      <p:cxnSp>
        <p:nvCxnSpPr>
          <p:cNvPr id="15" name="Прямая соединительная линия 14"/>
          <p:cNvCxnSpPr>
            <a:cxnSpLocks/>
          </p:cNvCxnSpPr>
          <p:nvPr/>
        </p:nvCxnSpPr>
        <p:spPr bwMode="auto">
          <a:xfrm>
            <a:off x="614406" y="895350"/>
            <a:ext cx="8104187" cy="0"/>
          </a:xfrm>
          <a:prstGeom prst="line">
            <a:avLst/>
          </a:prstGeom>
          <a:ln w="952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AA6C436-0D4A-4340-A2B7-930FFE7E96AA}" type="slidenum">
              <a:rPr lang="ru-RU"/>
              <a:t>8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 bwMode="auto">
          <a:xfrm>
            <a:off x="685800" y="1047751"/>
            <a:ext cx="4953000" cy="772107"/>
          </a:xfrm>
          <a:prstGeom prst="rect">
            <a:avLst/>
          </a:prstGeom>
          <a:noFill/>
          <a:ln w="6350">
            <a:solidFill>
              <a:schemeClr val="tx1"/>
            </a:solidFill>
            <a:round/>
          </a:ln>
        </p:spPr>
        <p:txBody>
          <a:bodyPr wrap="square" lIns="108000" tIns="108000" rIns="108000" bIns="108000" rtlCol="0">
            <a:spAutoFit/>
          </a:bodyPr>
          <a:lstStyle/>
          <a:p>
            <a:pPr>
              <a:defRPr/>
            </a:pPr>
            <a:r>
              <a:rPr lang="ru-RU" sz="1200" dirty="0" smtClean="0">
                <a:latin typeface="Cambria" panose="02040503050406030204" pitchFamily="18" charset="0"/>
                <a:ea typeface="Cambria" panose="02040503050406030204" pitchFamily="18" charset="0"/>
              </a:rPr>
              <a:t>Цель</a:t>
            </a:r>
            <a:r>
              <a:rPr lang="ru-RU" sz="1200" dirty="0">
                <a:latin typeface="Cambria" panose="02040503050406030204" pitchFamily="18" charset="0"/>
                <a:ea typeface="Cambria" panose="02040503050406030204" pitchFamily="18" charset="0"/>
              </a:rPr>
              <a:t>:  Предоставить Пользователям инструмент по формированию оперативной информации о состоянии процедур составления и представления бюджетной (бухгалтерской) </a:t>
            </a:r>
            <a:r>
              <a:rPr lang="ru-RU" sz="1200" dirty="0" smtClean="0">
                <a:latin typeface="Cambria" panose="02040503050406030204" pitchFamily="18" charset="0"/>
                <a:ea typeface="Cambria" panose="02040503050406030204" pitchFamily="18" charset="0"/>
              </a:rPr>
              <a:t>отчетности</a:t>
            </a:r>
            <a:endParaRPr lang="ru-RU" sz="12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 bwMode="auto">
          <a:xfrm>
            <a:off x="5715000" y="1047750"/>
            <a:ext cx="2895600" cy="772107"/>
          </a:xfrm>
          <a:prstGeom prst="rect">
            <a:avLst/>
          </a:prstGeom>
          <a:noFill/>
          <a:ln w="6350">
            <a:solidFill>
              <a:schemeClr val="tx1"/>
            </a:solidFill>
            <a:round/>
          </a:ln>
        </p:spPr>
        <p:txBody>
          <a:bodyPr wrap="square" lIns="108000" tIns="108000" rIns="108000" bIns="108000" rtlCol="0">
            <a:spAutoFit/>
          </a:bodyPr>
          <a:lstStyle/>
          <a:p>
            <a:pPr>
              <a:defRPr/>
            </a:pPr>
            <a:r>
              <a:rPr lang="ru-RU" sz="1200" dirty="0" smtClean="0">
                <a:latin typeface="Cambria" panose="02040503050406030204" pitchFamily="18" charset="0"/>
                <a:ea typeface="Cambria" panose="02040503050406030204" pitchFamily="18" charset="0"/>
              </a:rPr>
              <a:t>Целевая </a:t>
            </a:r>
            <a:r>
              <a:rPr lang="ru-RU" sz="1200" dirty="0">
                <a:latin typeface="Cambria" panose="02040503050406030204" pitchFamily="18" charset="0"/>
                <a:ea typeface="Cambria" panose="02040503050406030204" pitchFamily="18" charset="0"/>
              </a:rPr>
              <a:t>аудитория: Организации, имеющие подведомственную сеть </a:t>
            </a:r>
          </a:p>
          <a:p>
            <a:pPr>
              <a:defRPr/>
            </a:pPr>
            <a:endParaRPr lang="ru-RU" sz="12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87943" y="1926827"/>
            <a:ext cx="7922657" cy="2587989"/>
          </a:xfrm>
          <a:prstGeom prst="rect">
            <a:avLst/>
          </a:prstGeom>
          <a:noFill/>
          <a:ln w="6350">
            <a:solidFill>
              <a:schemeClr val="tx1"/>
            </a:solidFill>
            <a:round/>
          </a:ln>
        </p:spPr>
        <p:txBody>
          <a:bodyPr wrap="square" lIns="108000" tIns="108000" rIns="108000" bIns="108000" rtlCol="0">
            <a:spAutoFit/>
          </a:bodyPr>
          <a:lstStyle>
            <a:defPPr>
              <a:defRPr lang="ru-RU"/>
            </a:defPPr>
            <a:lvl1pPr>
              <a:defRPr sz="1200"/>
            </a:lvl1pPr>
          </a:lstStyle>
          <a:p>
            <a:r>
              <a:rPr lang="ru-RU" dirty="0" smtClean="0">
                <a:latin typeface="Cambria" panose="02040503050406030204" pitchFamily="18" charset="0"/>
                <a:ea typeface="Cambria" panose="02040503050406030204" pitchFamily="18" charset="0"/>
              </a:rPr>
              <a:t>Возможность  </a:t>
            </a: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формирования среза информации по выбранным фильтрам:</a:t>
            </a:r>
          </a:p>
          <a:p>
            <a:pPr marL="896112" lvl="1" indent="-171450">
              <a:buFont typeface="Arial" panose="020B0604020202020204" pitchFamily="34" charset="0"/>
              <a:buChar char="•"/>
            </a:pPr>
            <a:r>
              <a:rPr lang="ru-RU" sz="1000" dirty="0">
                <a:latin typeface="Cambria" panose="02040503050406030204" pitchFamily="18" charset="0"/>
                <a:ea typeface="Cambria" panose="02040503050406030204" pitchFamily="18" charset="0"/>
              </a:rPr>
              <a:t>субъект отчетности </a:t>
            </a:r>
          </a:p>
          <a:p>
            <a:pPr marL="896112" lvl="1" indent="-171450">
              <a:buFont typeface="Arial" panose="020B0604020202020204" pitchFamily="34" charset="0"/>
              <a:buChar char="•"/>
            </a:pPr>
            <a:r>
              <a:rPr lang="ru-RU" sz="1000" dirty="0">
                <a:latin typeface="Cambria" panose="02040503050406030204" pitchFamily="18" charset="0"/>
                <a:ea typeface="Cambria" panose="02040503050406030204" pitchFamily="18" charset="0"/>
              </a:rPr>
              <a:t>тип субъекта </a:t>
            </a:r>
          </a:p>
          <a:p>
            <a:pPr marL="896112" lvl="1" indent="-171450">
              <a:buFont typeface="Arial" panose="020B0604020202020204" pitchFamily="34" charset="0"/>
              <a:buChar char="•"/>
            </a:pPr>
            <a:r>
              <a:rPr lang="ru-RU" sz="1000" dirty="0">
                <a:latin typeface="Cambria" panose="02040503050406030204" pitchFamily="18" charset="0"/>
                <a:ea typeface="Cambria" panose="02040503050406030204" pitchFamily="18" charset="0"/>
              </a:rPr>
              <a:t>комплект отчетности </a:t>
            </a:r>
          </a:p>
          <a:p>
            <a:pPr marL="896112" lvl="1" indent="-171450">
              <a:buFont typeface="Arial" panose="020B0604020202020204" pitchFamily="34" charset="0"/>
              <a:buChar char="•"/>
            </a:pPr>
            <a:r>
              <a:rPr lang="ru-RU" sz="1000" dirty="0">
                <a:latin typeface="Cambria" panose="02040503050406030204" pitchFamily="18" charset="0"/>
                <a:ea typeface="Cambria" panose="02040503050406030204" pitchFamily="18" charset="0"/>
              </a:rPr>
              <a:t>отчетная форма и другие.</a:t>
            </a:r>
          </a:p>
          <a:p>
            <a:endParaRPr lang="ru-RU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Разделение субъектов отчетности на группы в зависимости от  прогресса составления и представления отчетности: </a:t>
            </a:r>
          </a:p>
          <a:p>
            <a:pPr marL="896112" lvl="1" indent="-171450">
              <a:buFont typeface="Arial" panose="020B0604020202020204" pitchFamily="34" charset="0"/>
              <a:buChar char="•"/>
            </a:pPr>
            <a:r>
              <a:rPr lang="ru-RU" sz="1000" dirty="0">
                <a:latin typeface="Cambria" panose="02040503050406030204" pitchFamily="18" charset="0"/>
                <a:ea typeface="Cambria" panose="02040503050406030204" pitchFamily="18" charset="0"/>
              </a:rPr>
              <a:t>завершено</a:t>
            </a:r>
          </a:p>
          <a:p>
            <a:pPr marL="896112" lvl="1" indent="-171450">
              <a:buFont typeface="Arial" panose="020B0604020202020204" pitchFamily="34" charset="0"/>
              <a:buChar char="•"/>
            </a:pPr>
            <a:r>
              <a:rPr lang="ru-RU" sz="1000" dirty="0">
                <a:latin typeface="Cambria" panose="02040503050406030204" pitchFamily="18" charset="0"/>
                <a:ea typeface="Cambria" panose="02040503050406030204" pitchFamily="18" charset="0"/>
              </a:rPr>
              <a:t>в процессе </a:t>
            </a:r>
          </a:p>
          <a:p>
            <a:pPr marL="896112" lvl="1" indent="-171450">
              <a:buFont typeface="Arial" panose="020B0604020202020204" pitchFamily="34" charset="0"/>
              <a:buChar char="•"/>
            </a:pPr>
            <a:r>
              <a:rPr lang="ru-RU" sz="1000" dirty="0">
                <a:latin typeface="Cambria" panose="02040503050406030204" pitchFamily="18" charset="0"/>
                <a:ea typeface="Cambria" panose="02040503050406030204" pitchFamily="18" charset="0"/>
              </a:rPr>
              <a:t>на начальном этапе </a:t>
            </a:r>
          </a:p>
          <a:p>
            <a:endParaRPr lang="ru-RU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Детализация списка организаций с отображением собственного прогресса представления в процентном соотношении</a:t>
            </a:r>
            <a:r>
              <a:rPr lang="ru-RU" dirty="0" smtClean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  <a:endParaRPr lang="ru-RU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5194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 bwMode="auto">
          <a:xfrm>
            <a:off x="614406" y="590550"/>
            <a:ext cx="815339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buClr>
                <a:srgbClr val="000066"/>
              </a:buClr>
              <a:defRPr/>
            </a:pPr>
            <a:r>
              <a:rPr lang="ru-RU" sz="1600" dirty="0">
                <a:latin typeface="Cambria"/>
              </a:rPr>
              <a:t>Мониторинг отчетности</a:t>
            </a:r>
            <a:endParaRPr lang="ru-RU" sz="1600" b="1" dirty="0">
              <a:latin typeface="Cambria"/>
            </a:endParaRPr>
          </a:p>
        </p:txBody>
      </p:sp>
      <p:cxnSp>
        <p:nvCxnSpPr>
          <p:cNvPr id="15" name="Прямая соединительная линия 14"/>
          <p:cNvCxnSpPr>
            <a:cxnSpLocks/>
          </p:cNvCxnSpPr>
          <p:nvPr/>
        </p:nvCxnSpPr>
        <p:spPr bwMode="auto">
          <a:xfrm>
            <a:off x="614406" y="895350"/>
            <a:ext cx="8104187" cy="0"/>
          </a:xfrm>
          <a:prstGeom prst="line">
            <a:avLst/>
          </a:prstGeom>
          <a:ln w="952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AA6C436-0D4A-4340-A2B7-930FFE7E96AA}" type="slidenum">
              <a:rPr lang="ru-RU"/>
              <a:t>9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 bwMode="auto">
          <a:xfrm>
            <a:off x="685800" y="1047751"/>
            <a:ext cx="3576947" cy="772107"/>
          </a:xfrm>
          <a:prstGeom prst="rect">
            <a:avLst/>
          </a:prstGeom>
          <a:noFill/>
          <a:ln w="6350">
            <a:solidFill>
              <a:schemeClr val="tx1"/>
            </a:solidFill>
            <a:round/>
          </a:ln>
        </p:spPr>
        <p:txBody>
          <a:bodyPr wrap="square" lIns="108000" tIns="108000" rIns="108000" bIns="108000" rtlCol="0">
            <a:spAutoFit/>
          </a:bodyPr>
          <a:lstStyle/>
          <a:p>
            <a:pPr>
              <a:defRPr/>
            </a:pPr>
            <a:r>
              <a:rPr lang="ru-RU" sz="1200" dirty="0">
                <a:latin typeface="Cambria" panose="02040503050406030204" pitchFamily="18" charset="0"/>
                <a:ea typeface="Cambria" panose="02040503050406030204" pitchFamily="18" charset="0"/>
              </a:rPr>
              <a:t>В</a:t>
            </a:r>
            <a:r>
              <a:rPr lang="ru-RU" sz="1200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1200" dirty="0">
                <a:latin typeface="Cambria" panose="02040503050406030204" pitchFamily="18" charset="0"/>
                <a:ea typeface="Cambria" panose="02040503050406030204" pitchFamily="18" charset="0"/>
              </a:rPr>
              <a:t>личном кабинете </a:t>
            </a:r>
            <a:r>
              <a:rPr lang="ru-RU" sz="1200" dirty="0" err="1">
                <a:latin typeface="Cambria" panose="02040503050406030204" pitchFamily="18" charset="0"/>
                <a:ea typeface="Cambria" panose="02040503050406030204" pitchFamily="18" charset="0"/>
              </a:rPr>
              <a:t>ПУиО</a:t>
            </a:r>
            <a:r>
              <a:rPr lang="ru-RU" sz="1200" dirty="0">
                <a:latin typeface="Cambria" panose="02040503050406030204" pitchFamily="18" charset="0"/>
                <a:ea typeface="Cambria" panose="02040503050406030204" pitchFamily="18" charset="0"/>
              </a:rPr>
              <a:t> ЭБ </a:t>
            </a:r>
            <a:r>
              <a:rPr lang="ru-RU" sz="1200" dirty="0" smtClean="0">
                <a:latin typeface="Cambria" panose="02040503050406030204" pitchFamily="18" charset="0"/>
                <a:ea typeface="Cambria" panose="02040503050406030204" pitchFamily="18" charset="0"/>
              </a:rPr>
              <a:t>Пользователь </a:t>
            </a:r>
            <a:r>
              <a:rPr lang="ru-RU" sz="1200" dirty="0">
                <a:latin typeface="Cambria" panose="02040503050406030204" pitchFamily="18" charset="0"/>
                <a:ea typeface="Cambria" panose="02040503050406030204" pitchFamily="18" charset="0"/>
              </a:rPr>
              <a:t>переходит в отдельное рабочее место «</a:t>
            </a:r>
            <a:r>
              <a:rPr lang="ru-RU" sz="1200" b="1" dirty="0">
                <a:latin typeface="Cambria" panose="02040503050406030204" pitchFamily="18" charset="0"/>
                <a:ea typeface="Cambria" panose="02040503050406030204" pitchFamily="18" charset="0"/>
              </a:rPr>
              <a:t>Мониторинга отчетности</a:t>
            </a:r>
            <a:r>
              <a:rPr lang="ru-RU" sz="1200" dirty="0">
                <a:latin typeface="Cambria" panose="02040503050406030204" pitchFamily="18" charset="0"/>
                <a:ea typeface="Cambria" panose="02040503050406030204" pitchFamily="18" charset="0"/>
              </a:rPr>
              <a:t>»</a:t>
            </a:r>
          </a:p>
        </p:txBody>
      </p:sp>
      <p:sp>
        <p:nvSpPr>
          <p:cNvPr id="18" name="TextBox 17"/>
          <p:cNvSpPr txBox="1"/>
          <p:nvPr/>
        </p:nvSpPr>
        <p:spPr bwMode="auto">
          <a:xfrm>
            <a:off x="4358305" y="1060656"/>
            <a:ext cx="4409499" cy="772107"/>
          </a:xfrm>
          <a:prstGeom prst="rect">
            <a:avLst/>
          </a:prstGeom>
          <a:noFill/>
          <a:ln w="6350">
            <a:solidFill>
              <a:schemeClr val="tx1"/>
            </a:solidFill>
            <a:round/>
          </a:ln>
        </p:spPr>
        <p:txBody>
          <a:bodyPr wrap="square" lIns="108000" tIns="108000" rIns="108000" bIns="108000" rtlCol="0">
            <a:spAutoFit/>
          </a:bodyPr>
          <a:lstStyle/>
          <a:p>
            <a:pPr>
              <a:defRPr/>
            </a:pPr>
            <a:r>
              <a:rPr lang="ru-RU" sz="1200" dirty="0">
                <a:latin typeface="Cambria" panose="02040503050406030204" pitchFamily="18" charset="0"/>
                <a:ea typeface="Cambria" panose="02040503050406030204" pitchFamily="18" charset="0"/>
              </a:rPr>
              <a:t>При переходе в рабочее место «</a:t>
            </a:r>
            <a:r>
              <a:rPr lang="ru-RU" sz="1200" b="1" dirty="0">
                <a:latin typeface="Cambria" panose="02040503050406030204" pitchFamily="18" charset="0"/>
                <a:ea typeface="Cambria" panose="02040503050406030204" pitchFamily="18" charset="0"/>
              </a:rPr>
              <a:t>Мониторинга отчетности</a:t>
            </a:r>
            <a:r>
              <a:rPr lang="ru-RU" sz="1200" dirty="0">
                <a:latin typeface="Cambria" panose="02040503050406030204" pitchFamily="18" charset="0"/>
                <a:ea typeface="Cambria" panose="02040503050406030204" pitchFamily="18" charset="0"/>
              </a:rPr>
              <a:t>» открывается окно с дополнительными параметрами «</a:t>
            </a:r>
            <a:r>
              <a:rPr lang="ru-RU" sz="1200" b="1" dirty="0">
                <a:latin typeface="Cambria" panose="02040503050406030204" pitchFamily="18" charset="0"/>
                <a:ea typeface="Cambria" panose="02040503050406030204" pitchFamily="18" charset="0"/>
              </a:rPr>
              <a:t>Фильтр данных</a:t>
            </a:r>
            <a:r>
              <a:rPr lang="ru-RU" sz="1200" dirty="0">
                <a:latin typeface="Cambria" panose="02040503050406030204" pitchFamily="18" charset="0"/>
                <a:ea typeface="Cambria" panose="02040503050406030204" pitchFamily="18" charset="0"/>
              </a:rPr>
              <a:t>» </a:t>
            </a:r>
          </a:p>
        </p:txBody>
      </p:sp>
      <p:pic>
        <p:nvPicPr>
          <p:cNvPr id="8" name="Picture 2" descr="сервис мониторинга отчетност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988" y="1840137"/>
            <a:ext cx="3600759" cy="2789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 bwMode="auto">
          <a:xfrm>
            <a:off x="4332350" y="3452397"/>
            <a:ext cx="4409499" cy="587441"/>
          </a:xfrm>
          <a:prstGeom prst="rect">
            <a:avLst/>
          </a:prstGeom>
          <a:noFill/>
          <a:ln w="6350">
            <a:solidFill>
              <a:schemeClr val="tx1"/>
            </a:solidFill>
            <a:round/>
          </a:ln>
        </p:spPr>
        <p:txBody>
          <a:bodyPr wrap="square" lIns="108000" tIns="108000" rIns="108000" bIns="108000" rtlCol="0">
            <a:spAutoFit/>
          </a:bodyPr>
          <a:lstStyle/>
          <a:p>
            <a:pPr>
              <a:defRPr/>
            </a:pPr>
            <a:r>
              <a:rPr lang="ru-RU" sz="1200" dirty="0">
                <a:latin typeface="Cambria" panose="02040503050406030204" pitchFamily="18" charset="0"/>
                <a:ea typeface="Cambria" panose="02040503050406030204" pitchFamily="18" charset="0"/>
              </a:rPr>
              <a:t>После установленных параметров пользователь нажимает кнопку «</a:t>
            </a:r>
            <a:r>
              <a:rPr lang="ru-RU" sz="1200" b="1" dirty="0">
                <a:latin typeface="Cambria" panose="02040503050406030204" pitchFamily="18" charset="0"/>
                <a:ea typeface="Cambria" panose="02040503050406030204" pitchFamily="18" charset="0"/>
              </a:rPr>
              <a:t>Сформировать</a:t>
            </a:r>
            <a:r>
              <a:rPr lang="ru-RU" sz="1200" dirty="0">
                <a:latin typeface="Cambria" panose="02040503050406030204" pitchFamily="18" charset="0"/>
                <a:ea typeface="Cambria" panose="02040503050406030204" pitchFamily="18" charset="0"/>
              </a:rPr>
              <a:t>»</a:t>
            </a:r>
          </a:p>
        </p:txBody>
      </p:sp>
      <p:grpSp>
        <p:nvGrpSpPr>
          <p:cNvPr id="4" name="Группа 3"/>
          <p:cNvGrpSpPr/>
          <p:nvPr/>
        </p:nvGrpSpPr>
        <p:grpSpPr>
          <a:xfrm>
            <a:off x="4262747" y="1951410"/>
            <a:ext cx="4548706" cy="1382340"/>
            <a:chOff x="4262747" y="1951410"/>
            <a:chExt cx="4548706" cy="1382340"/>
          </a:xfrm>
        </p:grpSpPr>
        <p:pic>
          <p:nvPicPr>
            <p:cNvPr id="9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62747" y="1951410"/>
              <a:ext cx="4548706" cy="13823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" name="Прямоугольник 1"/>
            <p:cNvSpPr/>
            <p:nvPr/>
          </p:nvSpPr>
          <p:spPr>
            <a:xfrm>
              <a:off x="6507603" y="3159228"/>
              <a:ext cx="1311501" cy="15240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527527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 bwMode="auto">
          <a:xfrm>
            <a:off x="614406" y="590550"/>
            <a:ext cx="815339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buClr>
                <a:srgbClr val="000066"/>
              </a:buClr>
              <a:defRPr/>
            </a:pPr>
            <a:r>
              <a:rPr lang="ru-RU" sz="1600" dirty="0">
                <a:latin typeface="Cambria"/>
              </a:rPr>
              <a:t>Мониторинг </a:t>
            </a:r>
            <a:r>
              <a:rPr lang="ru-RU" sz="1600" dirty="0" smtClean="0">
                <a:latin typeface="Cambria"/>
              </a:rPr>
              <a:t>отчетности</a:t>
            </a:r>
            <a:r>
              <a:rPr lang="ru-RU" sz="1600" dirty="0">
                <a:latin typeface="Cambria"/>
              </a:rPr>
              <a:t>. </a:t>
            </a:r>
            <a:r>
              <a:rPr lang="ru-RU" sz="1600" dirty="0" smtClean="0">
                <a:latin typeface="Cambria"/>
              </a:rPr>
              <a:t>Итоговые </a:t>
            </a:r>
            <a:r>
              <a:rPr lang="ru-RU" sz="1600" dirty="0">
                <a:latin typeface="Cambria"/>
              </a:rPr>
              <a:t>данные </a:t>
            </a:r>
            <a:endParaRPr lang="ru-RU" sz="1600" b="1" dirty="0">
              <a:latin typeface="Cambria"/>
            </a:endParaRPr>
          </a:p>
        </p:txBody>
      </p:sp>
      <p:cxnSp>
        <p:nvCxnSpPr>
          <p:cNvPr id="15" name="Прямая соединительная линия 14"/>
          <p:cNvCxnSpPr>
            <a:cxnSpLocks/>
          </p:cNvCxnSpPr>
          <p:nvPr/>
        </p:nvCxnSpPr>
        <p:spPr bwMode="auto">
          <a:xfrm>
            <a:off x="614406" y="895350"/>
            <a:ext cx="8104187" cy="0"/>
          </a:xfrm>
          <a:prstGeom prst="line">
            <a:avLst/>
          </a:prstGeom>
          <a:ln w="952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AA6C436-0D4A-4340-A2B7-930FFE7E96AA}" type="slidenum">
              <a:rPr lang="ru-RU"/>
              <a:t>10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 bwMode="auto">
          <a:xfrm>
            <a:off x="463344" y="1047750"/>
            <a:ext cx="4413456" cy="587441"/>
          </a:xfrm>
          <a:prstGeom prst="rect">
            <a:avLst/>
          </a:prstGeom>
          <a:noFill/>
          <a:ln w="6350">
            <a:solidFill>
              <a:schemeClr val="tx1"/>
            </a:solidFill>
            <a:round/>
          </a:ln>
        </p:spPr>
        <p:txBody>
          <a:bodyPr wrap="square" lIns="108000" tIns="108000" rIns="108000" bIns="108000" rtlCol="0">
            <a:spAutoFit/>
          </a:bodyPr>
          <a:lstStyle/>
          <a:p>
            <a:pPr>
              <a:defRPr/>
            </a:pPr>
            <a:r>
              <a:rPr lang="ru-RU" sz="1200" dirty="0" smtClean="0">
                <a:latin typeface="Cambria" panose="02040503050406030204" pitchFamily="18" charset="0"/>
                <a:ea typeface="Cambria" panose="02040503050406030204" pitchFamily="18" charset="0"/>
              </a:rPr>
              <a:t>Сформированные </a:t>
            </a:r>
            <a:r>
              <a:rPr lang="ru-RU" sz="1200" dirty="0">
                <a:latin typeface="Cambria" panose="02040503050406030204" pitchFamily="18" charset="0"/>
                <a:ea typeface="Cambria" panose="02040503050406030204" pitchFamily="18" charset="0"/>
              </a:rPr>
              <a:t>итоговые данные </a:t>
            </a:r>
            <a:r>
              <a:rPr lang="ru-RU" sz="1200" dirty="0" smtClean="0">
                <a:latin typeface="Cambria" panose="02040503050406030204" pitchFamily="18" charset="0"/>
                <a:ea typeface="Cambria" panose="02040503050406030204" pitchFamily="18" charset="0"/>
              </a:rPr>
              <a:t>Пользователь </a:t>
            </a:r>
            <a:r>
              <a:rPr lang="ru-RU" sz="1200" dirty="0">
                <a:latin typeface="Cambria" panose="02040503050406030204" pitchFamily="18" charset="0"/>
                <a:ea typeface="Cambria" panose="02040503050406030204" pitchFamily="18" charset="0"/>
              </a:rPr>
              <a:t>может увидеть при раскрытии блока «</a:t>
            </a:r>
            <a:r>
              <a:rPr lang="ru-RU" sz="1200" b="1" dirty="0">
                <a:latin typeface="Cambria" panose="02040503050406030204" pitchFamily="18" charset="0"/>
                <a:ea typeface="Cambria" panose="02040503050406030204" pitchFamily="18" charset="0"/>
              </a:rPr>
              <a:t>Итоги</a:t>
            </a:r>
            <a:r>
              <a:rPr lang="ru-RU" sz="1200" dirty="0">
                <a:latin typeface="Cambria" panose="02040503050406030204" pitchFamily="18" charset="0"/>
                <a:ea typeface="Cambria" panose="02040503050406030204" pitchFamily="18" charset="0"/>
              </a:rPr>
              <a:t>»</a:t>
            </a:r>
          </a:p>
        </p:txBody>
      </p:sp>
      <p:sp>
        <p:nvSpPr>
          <p:cNvPr id="18" name="TextBox 17"/>
          <p:cNvSpPr txBox="1"/>
          <p:nvPr/>
        </p:nvSpPr>
        <p:spPr bwMode="auto">
          <a:xfrm>
            <a:off x="4952999" y="1047750"/>
            <a:ext cx="3814805" cy="772107"/>
          </a:xfrm>
          <a:prstGeom prst="rect">
            <a:avLst/>
          </a:prstGeom>
          <a:noFill/>
          <a:ln w="6350">
            <a:solidFill>
              <a:schemeClr val="tx1"/>
            </a:solidFill>
            <a:round/>
          </a:ln>
        </p:spPr>
        <p:txBody>
          <a:bodyPr wrap="square" lIns="108000" tIns="108000" rIns="108000" bIns="108000" rtlCol="0">
            <a:spAutoFit/>
          </a:bodyPr>
          <a:lstStyle/>
          <a:p>
            <a:pPr>
              <a:defRPr/>
            </a:pPr>
            <a:r>
              <a:rPr lang="ru-RU" sz="1200" dirty="0">
                <a:latin typeface="Cambria" panose="02040503050406030204" pitchFamily="18" charset="0"/>
                <a:ea typeface="Cambria" panose="02040503050406030204" pitchFamily="18" charset="0"/>
              </a:rPr>
              <a:t>При нажатии на кнопку «</a:t>
            </a:r>
            <a:r>
              <a:rPr lang="ru-RU" sz="1200" b="1" dirty="0">
                <a:latin typeface="Cambria" panose="02040503050406030204" pitchFamily="18" charset="0"/>
                <a:ea typeface="Cambria" panose="02040503050406030204" pitchFamily="18" charset="0"/>
              </a:rPr>
              <a:t>Список</a:t>
            </a:r>
            <a:r>
              <a:rPr lang="ru-RU" sz="1200" dirty="0">
                <a:latin typeface="Cambria" panose="02040503050406030204" pitchFamily="18" charset="0"/>
                <a:ea typeface="Cambria" panose="02040503050406030204" pitchFamily="18" charset="0"/>
              </a:rPr>
              <a:t>» раскрывается блок с отражением в табличной части подробного списка субъектов </a:t>
            </a:r>
            <a:r>
              <a:rPr lang="ru-RU" sz="1200" dirty="0" smtClean="0">
                <a:latin typeface="Cambria" panose="02040503050406030204" pitchFamily="18" charset="0"/>
                <a:ea typeface="Cambria" panose="02040503050406030204" pitchFamily="18" charset="0"/>
              </a:rPr>
              <a:t>отчётности</a:t>
            </a:r>
            <a:endParaRPr lang="ru-RU" sz="12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885950"/>
            <a:ext cx="4419600" cy="22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 bwMode="auto">
          <a:xfrm>
            <a:off x="495300" y="4248150"/>
            <a:ext cx="4343400" cy="587441"/>
          </a:xfrm>
          <a:prstGeom prst="rect">
            <a:avLst/>
          </a:prstGeom>
          <a:noFill/>
          <a:ln w="6350">
            <a:solidFill>
              <a:schemeClr val="tx1"/>
            </a:solidFill>
            <a:round/>
          </a:ln>
        </p:spPr>
        <p:txBody>
          <a:bodyPr wrap="square" lIns="108000" tIns="108000" rIns="108000" bIns="108000" rtlCol="0">
            <a:spAutoFit/>
          </a:bodyPr>
          <a:lstStyle/>
          <a:p>
            <a:pPr>
              <a:defRPr/>
            </a:pPr>
            <a:r>
              <a:rPr lang="ru-RU" sz="1200" dirty="0">
                <a:latin typeface="Cambria" panose="02040503050406030204" pitchFamily="18" charset="0"/>
                <a:ea typeface="Cambria" panose="02040503050406030204" pitchFamily="18" charset="0"/>
              </a:rPr>
              <a:t>Для раскрытия подробного списка необходимо нажать на кнопку «</a:t>
            </a:r>
            <a:r>
              <a:rPr lang="ru-RU" sz="1200" b="1" dirty="0">
                <a:latin typeface="Cambria" panose="02040503050406030204" pitchFamily="18" charset="0"/>
                <a:ea typeface="Cambria" panose="02040503050406030204" pitchFamily="18" charset="0"/>
              </a:rPr>
              <a:t>Список</a:t>
            </a:r>
            <a:r>
              <a:rPr lang="ru-RU" sz="1200" dirty="0">
                <a:latin typeface="Cambria" panose="02040503050406030204" pitchFamily="18" charset="0"/>
                <a:ea typeface="Cambria" panose="02040503050406030204" pitchFamily="18" charset="0"/>
              </a:rPr>
              <a:t>» рядом с соответствующим полем</a:t>
            </a:r>
          </a:p>
        </p:txBody>
      </p:sp>
      <p:grpSp>
        <p:nvGrpSpPr>
          <p:cNvPr id="6" name="Группа 5"/>
          <p:cNvGrpSpPr/>
          <p:nvPr/>
        </p:nvGrpSpPr>
        <p:grpSpPr>
          <a:xfrm>
            <a:off x="4987412" y="1867433"/>
            <a:ext cx="3814805" cy="2685517"/>
            <a:chOff x="4987412" y="1943633"/>
            <a:chExt cx="3814805" cy="2685517"/>
          </a:xfrm>
        </p:grpSpPr>
        <p:pic>
          <p:nvPicPr>
            <p:cNvPr id="9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87412" y="1943633"/>
              <a:ext cx="3814805" cy="26855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" name="Прямоугольник 1"/>
            <p:cNvSpPr/>
            <p:nvPr/>
          </p:nvSpPr>
          <p:spPr>
            <a:xfrm>
              <a:off x="6638925" y="3622675"/>
              <a:ext cx="304800" cy="7620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5" name="Прямая со стрелкой 4"/>
          <p:cNvCxnSpPr>
            <a:stCxn id="10" idx="3"/>
          </p:cNvCxnSpPr>
          <p:nvPr/>
        </p:nvCxnSpPr>
        <p:spPr>
          <a:xfrm flipV="1">
            <a:off x="4838700" y="3638550"/>
            <a:ext cx="1790700" cy="90332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775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 bwMode="auto">
          <a:xfrm>
            <a:off x="614406" y="590550"/>
            <a:ext cx="815339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buClr>
                <a:srgbClr val="000066"/>
              </a:buClr>
              <a:defRPr/>
            </a:pPr>
            <a:r>
              <a:rPr lang="ru-RU" sz="1600" dirty="0">
                <a:latin typeface="Cambria"/>
              </a:rPr>
              <a:t>Мониторинг </a:t>
            </a:r>
            <a:r>
              <a:rPr lang="ru-RU" sz="1600" dirty="0" smtClean="0">
                <a:latin typeface="Cambria"/>
              </a:rPr>
              <a:t>отчетности. Контрольные соотношения</a:t>
            </a:r>
            <a:endParaRPr lang="ru-RU" sz="1600" b="1" dirty="0">
              <a:latin typeface="Cambria"/>
            </a:endParaRPr>
          </a:p>
        </p:txBody>
      </p:sp>
      <p:cxnSp>
        <p:nvCxnSpPr>
          <p:cNvPr id="15" name="Прямая соединительная линия 14"/>
          <p:cNvCxnSpPr>
            <a:cxnSpLocks/>
          </p:cNvCxnSpPr>
          <p:nvPr/>
        </p:nvCxnSpPr>
        <p:spPr bwMode="auto">
          <a:xfrm>
            <a:off x="614406" y="895350"/>
            <a:ext cx="8104187" cy="0"/>
          </a:xfrm>
          <a:prstGeom prst="line">
            <a:avLst/>
          </a:prstGeom>
          <a:ln w="952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AA6C436-0D4A-4340-A2B7-930FFE7E96AA}" type="slidenum">
              <a:rPr lang="ru-RU"/>
              <a:t>11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 bwMode="auto">
          <a:xfrm>
            <a:off x="614406" y="1053739"/>
            <a:ext cx="2438400" cy="402775"/>
          </a:xfrm>
          <a:prstGeom prst="rect">
            <a:avLst/>
          </a:prstGeom>
          <a:noFill/>
          <a:ln w="6350">
            <a:solidFill>
              <a:schemeClr val="tx1"/>
            </a:solidFill>
            <a:round/>
          </a:ln>
        </p:spPr>
        <p:txBody>
          <a:bodyPr wrap="square" lIns="108000" tIns="108000" rIns="108000" bIns="108000" rtlCol="0">
            <a:spAutoFit/>
          </a:bodyPr>
          <a:lstStyle/>
          <a:p>
            <a:pPr>
              <a:defRPr/>
            </a:pPr>
            <a:r>
              <a:rPr lang="ru-RU" sz="1200" dirty="0">
                <a:latin typeface="Cambria" panose="02040503050406030204" pitchFamily="18" charset="0"/>
                <a:ea typeface="Cambria" panose="02040503050406030204" pitchFamily="18" charset="0"/>
              </a:rPr>
              <a:t>Блок «</a:t>
            </a:r>
            <a:r>
              <a:rPr lang="ru-RU" sz="1200" b="1" dirty="0">
                <a:latin typeface="Cambria" panose="02040503050406030204" pitchFamily="18" charset="0"/>
                <a:ea typeface="Cambria" panose="02040503050406030204" pitchFamily="18" charset="0"/>
              </a:rPr>
              <a:t>Всего отчетов</a:t>
            </a:r>
            <a:r>
              <a:rPr lang="ru-RU" sz="1200" dirty="0">
                <a:latin typeface="Cambria" panose="02040503050406030204" pitchFamily="18" charset="0"/>
                <a:ea typeface="Cambria" panose="02040503050406030204" pitchFamily="18" charset="0"/>
              </a:rPr>
              <a:t>»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575" y="1581150"/>
            <a:ext cx="4052948" cy="28399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9205" y="1581150"/>
            <a:ext cx="4038600" cy="28399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 bwMode="auto">
          <a:xfrm>
            <a:off x="4729205" y="1053738"/>
            <a:ext cx="2438400" cy="402775"/>
          </a:xfrm>
          <a:prstGeom prst="rect">
            <a:avLst/>
          </a:prstGeom>
          <a:noFill/>
          <a:ln w="6350">
            <a:solidFill>
              <a:schemeClr val="tx1"/>
            </a:solidFill>
            <a:round/>
          </a:ln>
        </p:spPr>
        <p:txBody>
          <a:bodyPr wrap="square" lIns="108000" tIns="108000" rIns="108000" bIns="108000" rtlCol="0">
            <a:spAutoFit/>
          </a:bodyPr>
          <a:lstStyle/>
          <a:p>
            <a:pPr>
              <a:defRPr/>
            </a:pPr>
            <a:r>
              <a:rPr lang="ru-RU" sz="1200" dirty="0">
                <a:latin typeface="Cambria" panose="02040503050406030204" pitchFamily="18" charset="0"/>
                <a:ea typeface="Cambria" panose="02040503050406030204" pitchFamily="18" charset="0"/>
              </a:rPr>
              <a:t>Блок «</a:t>
            </a:r>
            <a:r>
              <a:rPr lang="ru-RU" sz="1200" b="1" dirty="0">
                <a:latin typeface="Cambria" panose="02040503050406030204" pitchFamily="18" charset="0"/>
                <a:ea typeface="Cambria" panose="02040503050406030204" pitchFamily="18" charset="0"/>
              </a:rPr>
              <a:t>из них с ошибками</a:t>
            </a:r>
            <a:r>
              <a:rPr lang="ru-RU" sz="1200" dirty="0">
                <a:latin typeface="Cambria" panose="02040503050406030204" pitchFamily="18" charset="0"/>
                <a:ea typeface="Cambria" panose="02040503050406030204" pitchFamily="18" charset="0"/>
              </a:rPr>
              <a:t>»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392722" y="3024188"/>
            <a:ext cx="277091" cy="762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6527800" y="3100388"/>
            <a:ext cx="277091" cy="762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7498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Grayscale">
      <a:dk1>
        <a:srgbClr val="000000"/>
      </a:dk1>
      <a:lt1>
        <a:srgbClr val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Arial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382</TotalTime>
  <Words>401</Words>
  <Application>Microsoft Office PowerPoint</Application>
  <DocSecurity>0</DocSecurity>
  <PresentationFormat>Экран (16:9)</PresentationFormat>
  <Paragraphs>68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Calibri</vt:lpstr>
      <vt:lpstr>Cambria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евоывлд</dc:title>
  <dc:subject/>
  <dc:creator>Елизавета Арбатова</dc:creator>
  <cp:keywords/>
  <dc:description/>
  <cp:lastModifiedBy>Дельдинов Михаил Юрьевич</cp:lastModifiedBy>
  <cp:revision>1274</cp:revision>
  <dcterms:created xsi:type="dcterms:W3CDTF">2019-07-31T16:47:50Z</dcterms:created>
  <dcterms:modified xsi:type="dcterms:W3CDTF">2024-12-03T16:14:56Z</dcterms:modified>
  <cp:category/>
  <dc:identifier/>
  <cp:contentStatus/>
  <dc:language/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2019-03-19T00:00:00Z</vt:filetime>
  </property>
  <property fmtid="{D5CDD505-2E9C-101B-9397-08002B2CF9AE}" pid="3" name="Creator">
    <vt:lpwstr>Adobe Illustrator CC 22.1 (Windows)</vt:lpwstr>
  </property>
  <property fmtid="{D5CDD505-2E9C-101B-9397-08002B2CF9AE}" pid="4" name="LastSaved">
    <vt:filetime>2019-07-31T00:00:00Z</vt:filetime>
  </property>
</Properties>
</file>